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494" r:id="rId2"/>
    <p:sldId id="400" r:id="rId3"/>
    <p:sldId id="489" r:id="rId4"/>
    <p:sldId id="490" r:id="rId5"/>
    <p:sldId id="491" r:id="rId6"/>
    <p:sldId id="383" r:id="rId7"/>
    <p:sldId id="503" r:id="rId8"/>
    <p:sldId id="413" r:id="rId9"/>
    <p:sldId id="482" r:id="rId10"/>
    <p:sldId id="483" r:id="rId11"/>
    <p:sldId id="484" r:id="rId12"/>
    <p:sldId id="415" r:id="rId13"/>
    <p:sldId id="416" r:id="rId14"/>
    <p:sldId id="423" r:id="rId15"/>
    <p:sldId id="424" r:id="rId16"/>
    <p:sldId id="417" r:id="rId17"/>
    <p:sldId id="418" r:id="rId18"/>
    <p:sldId id="419" r:id="rId19"/>
    <p:sldId id="420" r:id="rId20"/>
    <p:sldId id="421" r:id="rId21"/>
    <p:sldId id="502" r:id="rId22"/>
    <p:sldId id="394" r:id="rId23"/>
    <p:sldId id="563" r:id="rId24"/>
    <p:sldId id="501" r:id="rId25"/>
    <p:sldId id="504" r:id="rId26"/>
    <p:sldId id="500" r:id="rId27"/>
    <p:sldId id="367" r:id="rId28"/>
    <p:sldId id="425" r:id="rId29"/>
    <p:sldId id="434" r:id="rId30"/>
    <p:sldId id="426" r:id="rId31"/>
    <p:sldId id="427" r:id="rId32"/>
    <p:sldId id="431" r:id="rId33"/>
    <p:sldId id="428" r:id="rId34"/>
    <p:sldId id="429" r:id="rId35"/>
    <p:sldId id="430" r:id="rId36"/>
    <p:sldId id="432" r:id="rId37"/>
    <p:sldId id="433" r:id="rId38"/>
    <p:sldId id="507" r:id="rId39"/>
    <p:sldId id="492" r:id="rId40"/>
    <p:sldId id="508" r:id="rId41"/>
    <p:sldId id="564" r:id="rId42"/>
    <p:sldId id="382" r:id="rId43"/>
    <p:sldId id="465" r:id="rId44"/>
    <p:sldId id="472" r:id="rId45"/>
    <p:sldId id="466" r:id="rId46"/>
    <p:sldId id="467" r:id="rId47"/>
    <p:sldId id="468" r:id="rId48"/>
    <p:sldId id="469" r:id="rId49"/>
    <p:sldId id="470" r:id="rId50"/>
    <p:sldId id="471" r:id="rId51"/>
    <p:sldId id="376" r:id="rId52"/>
    <p:sldId id="447" r:id="rId53"/>
    <p:sldId id="451" r:id="rId54"/>
    <p:sldId id="452" r:id="rId55"/>
    <p:sldId id="517" r:id="rId56"/>
    <p:sldId id="35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7"/>
    <p:restoredTop sz="71701"/>
  </p:normalViewPr>
  <p:slideViewPr>
    <p:cSldViewPr snapToGrid="0" snapToObjects="1">
      <p:cViewPr>
        <p:scale>
          <a:sx n="66" d="100"/>
          <a:sy n="66" d="100"/>
        </p:scale>
        <p:origin x="1680" y="696"/>
      </p:cViewPr>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B1285-FDFB-409F-B5B1-B41BE80A787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A5FEC65-4D6D-471D-8E91-0E7F216BF60A}">
      <dgm:prSet/>
      <dgm:spPr/>
      <dgm:t>
        <a:bodyPr/>
        <a:lstStyle/>
        <a:p>
          <a:r>
            <a:rPr lang="en-US" b="0" i="0" dirty="0"/>
            <a:t>How did you decide who to give and not to give money to? What is your decision based on? </a:t>
          </a:r>
          <a:endParaRPr lang="en-US" dirty="0"/>
        </a:p>
      </dgm:t>
    </dgm:pt>
    <dgm:pt modelId="{26379753-F52C-4E51-AA9C-AA081CAADCDA}" type="parTrans" cxnId="{1A92DE58-F53F-4D23-BDC3-3D6197963CA2}">
      <dgm:prSet/>
      <dgm:spPr/>
      <dgm:t>
        <a:bodyPr/>
        <a:lstStyle/>
        <a:p>
          <a:endParaRPr lang="en-US"/>
        </a:p>
      </dgm:t>
    </dgm:pt>
    <dgm:pt modelId="{4FD94A21-9A18-4831-9E5E-E5F70131C9C8}" type="sibTrans" cxnId="{1A92DE58-F53F-4D23-BDC3-3D6197963CA2}">
      <dgm:prSet/>
      <dgm:spPr/>
      <dgm:t>
        <a:bodyPr/>
        <a:lstStyle/>
        <a:p>
          <a:endParaRPr lang="en-US"/>
        </a:p>
      </dgm:t>
    </dgm:pt>
    <dgm:pt modelId="{9CC421E0-CBDB-4322-9DAD-291404C7B8E3}">
      <dgm:prSet/>
      <dgm:spPr/>
      <dgm:t>
        <a:bodyPr/>
        <a:lstStyle/>
        <a:p>
          <a:r>
            <a:rPr lang="en-US" b="0" i="0" dirty="0"/>
            <a:t>Would you require friends to sign an </a:t>
          </a:r>
          <a:r>
            <a:rPr lang="en-US" b="1" i="0" dirty="0"/>
            <a:t>official agreement </a:t>
          </a:r>
          <a:r>
            <a:rPr lang="en-US" b="0" i="0" dirty="0"/>
            <a:t>(contract) promising to pay you back? Why or why not? </a:t>
          </a:r>
          <a:endParaRPr lang="en-US" dirty="0"/>
        </a:p>
      </dgm:t>
    </dgm:pt>
    <dgm:pt modelId="{B3D13980-2FCD-4A99-9FF2-5D92326D627D}" type="parTrans" cxnId="{260577D0-5481-47E0-90FC-D53532878F33}">
      <dgm:prSet/>
      <dgm:spPr/>
      <dgm:t>
        <a:bodyPr/>
        <a:lstStyle/>
        <a:p>
          <a:endParaRPr lang="en-US"/>
        </a:p>
      </dgm:t>
    </dgm:pt>
    <dgm:pt modelId="{167931F7-EB4E-4E40-BE8E-F505B0E3544F}" type="sibTrans" cxnId="{260577D0-5481-47E0-90FC-D53532878F33}">
      <dgm:prSet/>
      <dgm:spPr/>
      <dgm:t>
        <a:bodyPr/>
        <a:lstStyle/>
        <a:p>
          <a:endParaRPr lang="en-US"/>
        </a:p>
      </dgm:t>
    </dgm:pt>
    <dgm:pt modelId="{222D6710-FACB-41E4-8566-FE32A1B2AA91}">
      <dgm:prSet/>
      <dgm:spPr/>
      <dgm:t>
        <a:bodyPr/>
        <a:lstStyle/>
        <a:p>
          <a:r>
            <a:rPr lang="en-US" b="0" i="0"/>
            <a:t>Under what circumstances would informal agreements be preferable to formal treaties?</a:t>
          </a:r>
          <a:endParaRPr lang="en-US"/>
        </a:p>
      </dgm:t>
    </dgm:pt>
    <dgm:pt modelId="{D0331065-85EE-46E3-BB1A-0D2C1EBB7077}" type="parTrans" cxnId="{A23E7BE2-A6E2-480E-89DE-2BEDA21491B5}">
      <dgm:prSet/>
      <dgm:spPr/>
      <dgm:t>
        <a:bodyPr/>
        <a:lstStyle/>
        <a:p>
          <a:endParaRPr lang="en-US"/>
        </a:p>
      </dgm:t>
    </dgm:pt>
    <dgm:pt modelId="{938F13AA-F012-4866-B18D-2E69D198F65F}" type="sibTrans" cxnId="{A23E7BE2-A6E2-480E-89DE-2BEDA21491B5}">
      <dgm:prSet/>
      <dgm:spPr/>
      <dgm:t>
        <a:bodyPr/>
        <a:lstStyle/>
        <a:p>
          <a:endParaRPr lang="en-US"/>
        </a:p>
      </dgm:t>
    </dgm:pt>
    <dgm:pt modelId="{EFF14846-1FBE-4CED-AD94-7272530BF8D1}">
      <dgm:prSet/>
      <dgm:spPr/>
      <dgm:t>
        <a:bodyPr/>
        <a:lstStyle/>
        <a:p>
          <a:r>
            <a:rPr lang="en-US" b="0" i="0"/>
            <a:t>Can countries break their agreements without consequences? If not, what consequences do countries face?</a:t>
          </a:r>
          <a:endParaRPr lang="en-US"/>
        </a:p>
      </dgm:t>
    </dgm:pt>
    <dgm:pt modelId="{C80AF6F3-EB23-4467-91A4-F4570E29775B}" type="parTrans" cxnId="{C41BBBDC-0D48-4B49-9BE7-95205CF4DE90}">
      <dgm:prSet/>
      <dgm:spPr/>
      <dgm:t>
        <a:bodyPr/>
        <a:lstStyle/>
        <a:p>
          <a:endParaRPr lang="en-US"/>
        </a:p>
      </dgm:t>
    </dgm:pt>
    <dgm:pt modelId="{A5683DFD-3482-449C-BAF2-5C954A12BB60}" type="sibTrans" cxnId="{C41BBBDC-0D48-4B49-9BE7-95205CF4DE90}">
      <dgm:prSet/>
      <dgm:spPr/>
      <dgm:t>
        <a:bodyPr/>
        <a:lstStyle/>
        <a:p>
          <a:endParaRPr lang="en-US"/>
        </a:p>
      </dgm:t>
    </dgm:pt>
    <dgm:pt modelId="{64C91B5D-C83D-4A0C-8DD4-8957E080E5E9}">
      <dgm:prSet/>
      <dgm:spPr/>
      <dgm:t>
        <a:bodyPr/>
        <a:lstStyle/>
        <a:p>
          <a:r>
            <a:rPr lang="en-US" b="0" i="0"/>
            <a:t>What motivations do countries have to NOT violate the agreements that they make?</a:t>
          </a:r>
          <a:endParaRPr lang="en-US"/>
        </a:p>
      </dgm:t>
    </dgm:pt>
    <dgm:pt modelId="{AB86ADC9-8E87-4BCC-BFC1-A25C339AA0D2}" type="parTrans" cxnId="{281AD069-38DC-47CB-A2B7-50E00F8C177F}">
      <dgm:prSet/>
      <dgm:spPr/>
      <dgm:t>
        <a:bodyPr/>
        <a:lstStyle/>
        <a:p>
          <a:endParaRPr lang="en-US"/>
        </a:p>
      </dgm:t>
    </dgm:pt>
    <dgm:pt modelId="{7FF9E488-15E4-42F6-ABD2-8C31CCB7BD55}" type="sibTrans" cxnId="{281AD069-38DC-47CB-A2B7-50E00F8C177F}">
      <dgm:prSet/>
      <dgm:spPr/>
      <dgm:t>
        <a:bodyPr/>
        <a:lstStyle/>
        <a:p>
          <a:endParaRPr lang="en-US"/>
        </a:p>
      </dgm:t>
    </dgm:pt>
    <dgm:pt modelId="{E711F0CD-B29C-484E-98A3-C51BF0F77FD4}" type="pres">
      <dgm:prSet presAssocID="{D47B1285-FDFB-409F-B5B1-B41BE80A7879}" presName="vert0" presStyleCnt="0">
        <dgm:presLayoutVars>
          <dgm:dir/>
          <dgm:animOne val="branch"/>
          <dgm:animLvl val="lvl"/>
        </dgm:presLayoutVars>
      </dgm:prSet>
      <dgm:spPr/>
    </dgm:pt>
    <dgm:pt modelId="{D2350515-61AD-9348-BA08-495881C4A249}" type="pres">
      <dgm:prSet presAssocID="{6A5FEC65-4D6D-471D-8E91-0E7F216BF60A}" presName="thickLine" presStyleLbl="alignNode1" presStyleIdx="0" presStyleCnt="5"/>
      <dgm:spPr/>
    </dgm:pt>
    <dgm:pt modelId="{80AED730-E5E1-D543-9DED-C1171A3A5614}" type="pres">
      <dgm:prSet presAssocID="{6A5FEC65-4D6D-471D-8E91-0E7F216BF60A}" presName="horz1" presStyleCnt="0"/>
      <dgm:spPr/>
    </dgm:pt>
    <dgm:pt modelId="{7F93D0CF-9F17-974D-9827-3C064E344F1B}" type="pres">
      <dgm:prSet presAssocID="{6A5FEC65-4D6D-471D-8E91-0E7F216BF60A}" presName="tx1" presStyleLbl="revTx" presStyleIdx="0" presStyleCnt="5"/>
      <dgm:spPr/>
    </dgm:pt>
    <dgm:pt modelId="{6FA57146-8C13-8041-8AA8-6C0549191A9F}" type="pres">
      <dgm:prSet presAssocID="{6A5FEC65-4D6D-471D-8E91-0E7F216BF60A}" presName="vert1" presStyleCnt="0"/>
      <dgm:spPr/>
    </dgm:pt>
    <dgm:pt modelId="{46AFF343-6E7B-8941-AAB4-D02EFC6516A6}" type="pres">
      <dgm:prSet presAssocID="{9CC421E0-CBDB-4322-9DAD-291404C7B8E3}" presName="thickLine" presStyleLbl="alignNode1" presStyleIdx="1" presStyleCnt="5"/>
      <dgm:spPr/>
    </dgm:pt>
    <dgm:pt modelId="{535176C1-EC17-F445-9F19-42C6153F96C7}" type="pres">
      <dgm:prSet presAssocID="{9CC421E0-CBDB-4322-9DAD-291404C7B8E3}" presName="horz1" presStyleCnt="0"/>
      <dgm:spPr/>
    </dgm:pt>
    <dgm:pt modelId="{D7D14602-92BC-BB46-BCB3-8C65431DE0BD}" type="pres">
      <dgm:prSet presAssocID="{9CC421E0-CBDB-4322-9DAD-291404C7B8E3}" presName="tx1" presStyleLbl="revTx" presStyleIdx="1" presStyleCnt="5"/>
      <dgm:spPr/>
    </dgm:pt>
    <dgm:pt modelId="{AEE4C137-8F92-4C42-915B-09499B9BBBF9}" type="pres">
      <dgm:prSet presAssocID="{9CC421E0-CBDB-4322-9DAD-291404C7B8E3}" presName="vert1" presStyleCnt="0"/>
      <dgm:spPr/>
    </dgm:pt>
    <dgm:pt modelId="{B0EEB2D1-8A83-9F41-975B-9D0FBBBCCA03}" type="pres">
      <dgm:prSet presAssocID="{222D6710-FACB-41E4-8566-FE32A1B2AA91}" presName="thickLine" presStyleLbl="alignNode1" presStyleIdx="2" presStyleCnt="5"/>
      <dgm:spPr/>
    </dgm:pt>
    <dgm:pt modelId="{4A654942-2632-4940-8645-7283177354DD}" type="pres">
      <dgm:prSet presAssocID="{222D6710-FACB-41E4-8566-FE32A1B2AA91}" presName="horz1" presStyleCnt="0"/>
      <dgm:spPr/>
    </dgm:pt>
    <dgm:pt modelId="{7DBAEC37-C28C-EA4E-B60D-6040D8D8FFE2}" type="pres">
      <dgm:prSet presAssocID="{222D6710-FACB-41E4-8566-FE32A1B2AA91}" presName="tx1" presStyleLbl="revTx" presStyleIdx="2" presStyleCnt="5"/>
      <dgm:spPr/>
    </dgm:pt>
    <dgm:pt modelId="{76701DA5-E463-9A42-8F37-0D4A267E2269}" type="pres">
      <dgm:prSet presAssocID="{222D6710-FACB-41E4-8566-FE32A1B2AA91}" presName="vert1" presStyleCnt="0"/>
      <dgm:spPr/>
    </dgm:pt>
    <dgm:pt modelId="{90B51A80-1B0E-504C-BAFB-C40C18FE8050}" type="pres">
      <dgm:prSet presAssocID="{EFF14846-1FBE-4CED-AD94-7272530BF8D1}" presName="thickLine" presStyleLbl="alignNode1" presStyleIdx="3" presStyleCnt="5"/>
      <dgm:spPr/>
    </dgm:pt>
    <dgm:pt modelId="{5EEE0586-B62E-144C-81D6-F43C35473345}" type="pres">
      <dgm:prSet presAssocID="{EFF14846-1FBE-4CED-AD94-7272530BF8D1}" presName="horz1" presStyleCnt="0"/>
      <dgm:spPr/>
    </dgm:pt>
    <dgm:pt modelId="{46055089-8E8B-A44A-B12D-FB4D1F818157}" type="pres">
      <dgm:prSet presAssocID="{EFF14846-1FBE-4CED-AD94-7272530BF8D1}" presName="tx1" presStyleLbl="revTx" presStyleIdx="3" presStyleCnt="5"/>
      <dgm:spPr/>
    </dgm:pt>
    <dgm:pt modelId="{F8EEE461-2AE4-DE4C-BB03-30BAECA08271}" type="pres">
      <dgm:prSet presAssocID="{EFF14846-1FBE-4CED-AD94-7272530BF8D1}" presName="vert1" presStyleCnt="0"/>
      <dgm:spPr/>
    </dgm:pt>
    <dgm:pt modelId="{E43C4F3B-EB80-7B43-B3D9-3F4834BCD400}" type="pres">
      <dgm:prSet presAssocID="{64C91B5D-C83D-4A0C-8DD4-8957E080E5E9}" presName="thickLine" presStyleLbl="alignNode1" presStyleIdx="4" presStyleCnt="5"/>
      <dgm:spPr/>
    </dgm:pt>
    <dgm:pt modelId="{C0828B26-7FAC-B74D-913C-870AB73DE8DD}" type="pres">
      <dgm:prSet presAssocID="{64C91B5D-C83D-4A0C-8DD4-8957E080E5E9}" presName="horz1" presStyleCnt="0"/>
      <dgm:spPr/>
    </dgm:pt>
    <dgm:pt modelId="{D93F2103-2030-BC4A-815C-1B1443FE4939}" type="pres">
      <dgm:prSet presAssocID="{64C91B5D-C83D-4A0C-8DD4-8957E080E5E9}" presName="tx1" presStyleLbl="revTx" presStyleIdx="4" presStyleCnt="5"/>
      <dgm:spPr/>
    </dgm:pt>
    <dgm:pt modelId="{A53D173D-91EC-8A4E-BCE1-00909BCEF412}" type="pres">
      <dgm:prSet presAssocID="{64C91B5D-C83D-4A0C-8DD4-8957E080E5E9}" presName="vert1" presStyleCnt="0"/>
      <dgm:spPr/>
    </dgm:pt>
  </dgm:ptLst>
  <dgm:cxnLst>
    <dgm:cxn modelId="{5ED8D101-0EED-234C-8B8A-EC33F8ADB435}" type="presOf" srcId="{EFF14846-1FBE-4CED-AD94-7272530BF8D1}" destId="{46055089-8E8B-A44A-B12D-FB4D1F818157}" srcOrd="0" destOrd="0" presId="urn:microsoft.com/office/officeart/2008/layout/LinedList"/>
    <dgm:cxn modelId="{92F06025-26CE-0343-9207-CA7BC99C26AF}" type="presOf" srcId="{D47B1285-FDFB-409F-B5B1-B41BE80A7879}" destId="{E711F0CD-B29C-484E-98A3-C51BF0F77FD4}" srcOrd="0" destOrd="0" presId="urn:microsoft.com/office/officeart/2008/layout/LinedList"/>
    <dgm:cxn modelId="{D11E6143-28B3-1A4B-9442-120701AA4C9A}" type="presOf" srcId="{64C91B5D-C83D-4A0C-8DD4-8957E080E5E9}" destId="{D93F2103-2030-BC4A-815C-1B1443FE4939}" srcOrd="0" destOrd="0" presId="urn:microsoft.com/office/officeart/2008/layout/LinedList"/>
    <dgm:cxn modelId="{1A92DE58-F53F-4D23-BDC3-3D6197963CA2}" srcId="{D47B1285-FDFB-409F-B5B1-B41BE80A7879}" destId="{6A5FEC65-4D6D-471D-8E91-0E7F216BF60A}" srcOrd="0" destOrd="0" parTransId="{26379753-F52C-4E51-AA9C-AA081CAADCDA}" sibTransId="{4FD94A21-9A18-4831-9E5E-E5F70131C9C8}"/>
    <dgm:cxn modelId="{281AD069-38DC-47CB-A2B7-50E00F8C177F}" srcId="{D47B1285-FDFB-409F-B5B1-B41BE80A7879}" destId="{64C91B5D-C83D-4A0C-8DD4-8957E080E5E9}" srcOrd="4" destOrd="0" parTransId="{AB86ADC9-8E87-4BCC-BFC1-A25C339AA0D2}" sibTransId="{7FF9E488-15E4-42F6-ABD2-8C31CCB7BD55}"/>
    <dgm:cxn modelId="{53356C6D-68A0-9449-8D4C-8CB0BBC4B06D}" type="presOf" srcId="{222D6710-FACB-41E4-8566-FE32A1B2AA91}" destId="{7DBAEC37-C28C-EA4E-B60D-6040D8D8FFE2}" srcOrd="0" destOrd="0" presId="urn:microsoft.com/office/officeart/2008/layout/LinedList"/>
    <dgm:cxn modelId="{A6448C9E-0DED-E84C-8D21-DDB34BCDA3D6}" type="presOf" srcId="{9CC421E0-CBDB-4322-9DAD-291404C7B8E3}" destId="{D7D14602-92BC-BB46-BCB3-8C65431DE0BD}" srcOrd="0" destOrd="0" presId="urn:microsoft.com/office/officeart/2008/layout/LinedList"/>
    <dgm:cxn modelId="{DF8412AE-9EE0-EF4B-B85C-D88FB6D3350C}" type="presOf" srcId="{6A5FEC65-4D6D-471D-8E91-0E7F216BF60A}" destId="{7F93D0CF-9F17-974D-9827-3C064E344F1B}" srcOrd="0" destOrd="0" presId="urn:microsoft.com/office/officeart/2008/layout/LinedList"/>
    <dgm:cxn modelId="{260577D0-5481-47E0-90FC-D53532878F33}" srcId="{D47B1285-FDFB-409F-B5B1-B41BE80A7879}" destId="{9CC421E0-CBDB-4322-9DAD-291404C7B8E3}" srcOrd="1" destOrd="0" parTransId="{B3D13980-2FCD-4A99-9FF2-5D92326D627D}" sibTransId="{167931F7-EB4E-4E40-BE8E-F505B0E3544F}"/>
    <dgm:cxn modelId="{C41BBBDC-0D48-4B49-9BE7-95205CF4DE90}" srcId="{D47B1285-FDFB-409F-B5B1-B41BE80A7879}" destId="{EFF14846-1FBE-4CED-AD94-7272530BF8D1}" srcOrd="3" destOrd="0" parTransId="{C80AF6F3-EB23-4467-91A4-F4570E29775B}" sibTransId="{A5683DFD-3482-449C-BAF2-5C954A12BB60}"/>
    <dgm:cxn modelId="{A23E7BE2-A6E2-480E-89DE-2BEDA21491B5}" srcId="{D47B1285-FDFB-409F-B5B1-B41BE80A7879}" destId="{222D6710-FACB-41E4-8566-FE32A1B2AA91}" srcOrd="2" destOrd="0" parTransId="{D0331065-85EE-46E3-BB1A-0D2C1EBB7077}" sibTransId="{938F13AA-F012-4866-B18D-2E69D198F65F}"/>
    <dgm:cxn modelId="{0EF58AE2-A8FE-DF42-9085-9B79AA975384}" type="presParOf" srcId="{E711F0CD-B29C-484E-98A3-C51BF0F77FD4}" destId="{D2350515-61AD-9348-BA08-495881C4A249}" srcOrd="0" destOrd="0" presId="urn:microsoft.com/office/officeart/2008/layout/LinedList"/>
    <dgm:cxn modelId="{29756362-F690-2949-BDB0-2F5691AC233A}" type="presParOf" srcId="{E711F0CD-B29C-484E-98A3-C51BF0F77FD4}" destId="{80AED730-E5E1-D543-9DED-C1171A3A5614}" srcOrd="1" destOrd="0" presId="urn:microsoft.com/office/officeart/2008/layout/LinedList"/>
    <dgm:cxn modelId="{BD76588E-2EAF-7D47-94C9-CC008CBB133B}" type="presParOf" srcId="{80AED730-E5E1-D543-9DED-C1171A3A5614}" destId="{7F93D0CF-9F17-974D-9827-3C064E344F1B}" srcOrd="0" destOrd="0" presId="urn:microsoft.com/office/officeart/2008/layout/LinedList"/>
    <dgm:cxn modelId="{F50A97E4-DF20-6645-A5E9-ACE6C39BB024}" type="presParOf" srcId="{80AED730-E5E1-D543-9DED-C1171A3A5614}" destId="{6FA57146-8C13-8041-8AA8-6C0549191A9F}" srcOrd="1" destOrd="0" presId="urn:microsoft.com/office/officeart/2008/layout/LinedList"/>
    <dgm:cxn modelId="{3E4ED822-7E65-D84D-AF68-B5597281387E}" type="presParOf" srcId="{E711F0CD-B29C-484E-98A3-C51BF0F77FD4}" destId="{46AFF343-6E7B-8941-AAB4-D02EFC6516A6}" srcOrd="2" destOrd="0" presId="urn:microsoft.com/office/officeart/2008/layout/LinedList"/>
    <dgm:cxn modelId="{77CC1ACE-FE9F-DA4A-A7E9-E384741E2189}" type="presParOf" srcId="{E711F0CD-B29C-484E-98A3-C51BF0F77FD4}" destId="{535176C1-EC17-F445-9F19-42C6153F96C7}" srcOrd="3" destOrd="0" presId="urn:microsoft.com/office/officeart/2008/layout/LinedList"/>
    <dgm:cxn modelId="{B83D5471-607A-3F48-835D-C231B20440C2}" type="presParOf" srcId="{535176C1-EC17-F445-9F19-42C6153F96C7}" destId="{D7D14602-92BC-BB46-BCB3-8C65431DE0BD}" srcOrd="0" destOrd="0" presId="urn:microsoft.com/office/officeart/2008/layout/LinedList"/>
    <dgm:cxn modelId="{862E500D-1998-E747-B45B-FCD6036B25A8}" type="presParOf" srcId="{535176C1-EC17-F445-9F19-42C6153F96C7}" destId="{AEE4C137-8F92-4C42-915B-09499B9BBBF9}" srcOrd="1" destOrd="0" presId="urn:microsoft.com/office/officeart/2008/layout/LinedList"/>
    <dgm:cxn modelId="{1E32FDC5-6292-A74A-B11A-4B0B5ACD079D}" type="presParOf" srcId="{E711F0CD-B29C-484E-98A3-C51BF0F77FD4}" destId="{B0EEB2D1-8A83-9F41-975B-9D0FBBBCCA03}" srcOrd="4" destOrd="0" presId="urn:microsoft.com/office/officeart/2008/layout/LinedList"/>
    <dgm:cxn modelId="{98035685-9CCE-9E4D-8EEA-8850CBFBB5F6}" type="presParOf" srcId="{E711F0CD-B29C-484E-98A3-C51BF0F77FD4}" destId="{4A654942-2632-4940-8645-7283177354DD}" srcOrd="5" destOrd="0" presId="urn:microsoft.com/office/officeart/2008/layout/LinedList"/>
    <dgm:cxn modelId="{F1C4D35E-7380-064B-813D-5C3F73CF07A7}" type="presParOf" srcId="{4A654942-2632-4940-8645-7283177354DD}" destId="{7DBAEC37-C28C-EA4E-B60D-6040D8D8FFE2}" srcOrd="0" destOrd="0" presId="urn:microsoft.com/office/officeart/2008/layout/LinedList"/>
    <dgm:cxn modelId="{3B18DF34-3217-F040-AF26-207C24F2A03C}" type="presParOf" srcId="{4A654942-2632-4940-8645-7283177354DD}" destId="{76701DA5-E463-9A42-8F37-0D4A267E2269}" srcOrd="1" destOrd="0" presId="urn:microsoft.com/office/officeart/2008/layout/LinedList"/>
    <dgm:cxn modelId="{8F97CA7B-C436-414E-BFA5-743B0A5C4C98}" type="presParOf" srcId="{E711F0CD-B29C-484E-98A3-C51BF0F77FD4}" destId="{90B51A80-1B0E-504C-BAFB-C40C18FE8050}" srcOrd="6" destOrd="0" presId="urn:microsoft.com/office/officeart/2008/layout/LinedList"/>
    <dgm:cxn modelId="{3109C387-FB61-A449-8A16-3BA0971D5C5D}" type="presParOf" srcId="{E711F0CD-B29C-484E-98A3-C51BF0F77FD4}" destId="{5EEE0586-B62E-144C-81D6-F43C35473345}" srcOrd="7" destOrd="0" presId="urn:microsoft.com/office/officeart/2008/layout/LinedList"/>
    <dgm:cxn modelId="{9FE7017F-6B7F-FC44-98E1-83FBA0460F11}" type="presParOf" srcId="{5EEE0586-B62E-144C-81D6-F43C35473345}" destId="{46055089-8E8B-A44A-B12D-FB4D1F818157}" srcOrd="0" destOrd="0" presId="urn:microsoft.com/office/officeart/2008/layout/LinedList"/>
    <dgm:cxn modelId="{536B70FE-53D2-1A40-B638-48A62D557D52}" type="presParOf" srcId="{5EEE0586-B62E-144C-81D6-F43C35473345}" destId="{F8EEE461-2AE4-DE4C-BB03-30BAECA08271}" srcOrd="1" destOrd="0" presId="urn:microsoft.com/office/officeart/2008/layout/LinedList"/>
    <dgm:cxn modelId="{A4A41363-5BA4-5541-B96F-8D96027C7092}" type="presParOf" srcId="{E711F0CD-B29C-484E-98A3-C51BF0F77FD4}" destId="{E43C4F3B-EB80-7B43-B3D9-3F4834BCD400}" srcOrd="8" destOrd="0" presId="urn:microsoft.com/office/officeart/2008/layout/LinedList"/>
    <dgm:cxn modelId="{C85EB4F8-F79A-A74F-9DF5-3575954C85E6}" type="presParOf" srcId="{E711F0CD-B29C-484E-98A3-C51BF0F77FD4}" destId="{C0828B26-7FAC-B74D-913C-870AB73DE8DD}" srcOrd="9" destOrd="0" presId="urn:microsoft.com/office/officeart/2008/layout/LinedList"/>
    <dgm:cxn modelId="{06745568-F790-2B48-9ED9-99CAD8E49BF8}" type="presParOf" srcId="{C0828B26-7FAC-B74D-913C-870AB73DE8DD}" destId="{D93F2103-2030-BC4A-815C-1B1443FE4939}" srcOrd="0" destOrd="0" presId="urn:microsoft.com/office/officeart/2008/layout/LinedList"/>
    <dgm:cxn modelId="{C7087ABF-1599-2A4D-B16B-0CB8F09819AC}" type="presParOf" srcId="{C0828B26-7FAC-B74D-913C-870AB73DE8DD}" destId="{A53D173D-91EC-8A4E-BCE1-00909BCEF4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50515-61AD-9348-BA08-495881C4A249}">
      <dsp:nvSpPr>
        <dsp:cNvPr id="0" name=""/>
        <dsp:cNvSpPr/>
      </dsp:nvSpPr>
      <dsp:spPr>
        <a:xfrm>
          <a:off x="0" y="729"/>
          <a:ext cx="10849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3D0CF-9F17-974D-9827-3C064E344F1B}">
      <dsp:nvSpPr>
        <dsp:cNvPr id="0" name=""/>
        <dsp:cNvSpPr/>
      </dsp:nvSpPr>
      <dsp:spPr>
        <a:xfrm>
          <a:off x="0" y="729"/>
          <a:ext cx="10849708"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dirty="0"/>
            <a:t>How did you decide who to give and not to give money to? What is your decision based on? </a:t>
          </a:r>
          <a:endParaRPr lang="en-US" sz="3300" kern="1200" dirty="0"/>
        </a:p>
      </dsp:txBody>
      <dsp:txXfrm>
        <a:off x="0" y="729"/>
        <a:ext cx="10849708" cy="1195461"/>
      </dsp:txXfrm>
    </dsp:sp>
    <dsp:sp modelId="{46AFF343-6E7B-8941-AAB4-D02EFC6516A6}">
      <dsp:nvSpPr>
        <dsp:cNvPr id="0" name=""/>
        <dsp:cNvSpPr/>
      </dsp:nvSpPr>
      <dsp:spPr>
        <a:xfrm>
          <a:off x="0" y="1196191"/>
          <a:ext cx="10849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14602-92BC-BB46-BCB3-8C65431DE0BD}">
      <dsp:nvSpPr>
        <dsp:cNvPr id="0" name=""/>
        <dsp:cNvSpPr/>
      </dsp:nvSpPr>
      <dsp:spPr>
        <a:xfrm>
          <a:off x="0" y="1196191"/>
          <a:ext cx="10849708"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dirty="0"/>
            <a:t>Would you require friends to sign an </a:t>
          </a:r>
          <a:r>
            <a:rPr lang="en-US" sz="3300" b="1" i="0" kern="1200" dirty="0"/>
            <a:t>official agreement </a:t>
          </a:r>
          <a:r>
            <a:rPr lang="en-US" sz="3300" b="0" i="0" kern="1200" dirty="0"/>
            <a:t>(contract) promising to pay you back? Why or why not? </a:t>
          </a:r>
          <a:endParaRPr lang="en-US" sz="3300" kern="1200" dirty="0"/>
        </a:p>
      </dsp:txBody>
      <dsp:txXfrm>
        <a:off x="0" y="1196191"/>
        <a:ext cx="10849708" cy="1195461"/>
      </dsp:txXfrm>
    </dsp:sp>
    <dsp:sp modelId="{B0EEB2D1-8A83-9F41-975B-9D0FBBBCCA03}">
      <dsp:nvSpPr>
        <dsp:cNvPr id="0" name=""/>
        <dsp:cNvSpPr/>
      </dsp:nvSpPr>
      <dsp:spPr>
        <a:xfrm>
          <a:off x="0" y="2391653"/>
          <a:ext cx="10849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AEC37-C28C-EA4E-B60D-6040D8D8FFE2}">
      <dsp:nvSpPr>
        <dsp:cNvPr id="0" name=""/>
        <dsp:cNvSpPr/>
      </dsp:nvSpPr>
      <dsp:spPr>
        <a:xfrm>
          <a:off x="0" y="2391653"/>
          <a:ext cx="10849708"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Under what circumstances would informal agreements be preferable to formal treaties?</a:t>
          </a:r>
          <a:endParaRPr lang="en-US" sz="3300" kern="1200"/>
        </a:p>
      </dsp:txBody>
      <dsp:txXfrm>
        <a:off x="0" y="2391653"/>
        <a:ext cx="10849708" cy="1195461"/>
      </dsp:txXfrm>
    </dsp:sp>
    <dsp:sp modelId="{90B51A80-1B0E-504C-BAFB-C40C18FE8050}">
      <dsp:nvSpPr>
        <dsp:cNvPr id="0" name=""/>
        <dsp:cNvSpPr/>
      </dsp:nvSpPr>
      <dsp:spPr>
        <a:xfrm>
          <a:off x="0" y="3587115"/>
          <a:ext cx="10849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055089-8E8B-A44A-B12D-FB4D1F818157}">
      <dsp:nvSpPr>
        <dsp:cNvPr id="0" name=""/>
        <dsp:cNvSpPr/>
      </dsp:nvSpPr>
      <dsp:spPr>
        <a:xfrm>
          <a:off x="0" y="3587115"/>
          <a:ext cx="10849708"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Can countries break their agreements without consequences? If not, what consequences do countries face?</a:t>
          </a:r>
          <a:endParaRPr lang="en-US" sz="3300" kern="1200"/>
        </a:p>
      </dsp:txBody>
      <dsp:txXfrm>
        <a:off x="0" y="3587115"/>
        <a:ext cx="10849708" cy="1195461"/>
      </dsp:txXfrm>
    </dsp:sp>
    <dsp:sp modelId="{E43C4F3B-EB80-7B43-B3D9-3F4834BCD400}">
      <dsp:nvSpPr>
        <dsp:cNvPr id="0" name=""/>
        <dsp:cNvSpPr/>
      </dsp:nvSpPr>
      <dsp:spPr>
        <a:xfrm>
          <a:off x="0" y="4782577"/>
          <a:ext cx="108497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F2103-2030-BC4A-815C-1B1443FE4939}">
      <dsp:nvSpPr>
        <dsp:cNvPr id="0" name=""/>
        <dsp:cNvSpPr/>
      </dsp:nvSpPr>
      <dsp:spPr>
        <a:xfrm>
          <a:off x="0" y="4782577"/>
          <a:ext cx="10849708"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i="0" kern="1200"/>
            <a:t>What motivations do countries have to NOT violate the agreements that they make?</a:t>
          </a:r>
          <a:endParaRPr lang="en-US" sz="3300" kern="1200"/>
        </a:p>
      </dsp:txBody>
      <dsp:txXfrm>
        <a:off x="0" y="4782577"/>
        <a:ext cx="10849708" cy="11954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D93AF-8124-0C44-9A26-27767B51C897}" type="datetimeFigureOut">
              <a:rPr lang="en-US" smtClean="0"/>
              <a:t>8/13/24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01074-E623-7342-8D06-40C10AFFDC79}" type="slidenum">
              <a:rPr lang="en-US" smtClean="0"/>
              <a:t>‹#›</a:t>
            </a:fld>
            <a:endParaRPr lang="en-US"/>
          </a:p>
        </p:txBody>
      </p:sp>
    </p:spTree>
    <p:extLst>
      <p:ext uri="{BB962C8B-B14F-4D97-AF65-F5344CB8AC3E}">
        <p14:creationId xmlns:p14="http://schemas.microsoft.com/office/powerpoint/2010/main" val="141204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n.org/disarmament/wmd/nuclear/np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a:t>
            </a:fld>
            <a:endParaRPr lang="en-US"/>
          </a:p>
        </p:txBody>
      </p:sp>
    </p:spTree>
    <p:extLst>
      <p:ext uri="{BB962C8B-B14F-4D97-AF65-F5344CB8AC3E}">
        <p14:creationId xmlns:p14="http://schemas.microsoft.com/office/powerpoint/2010/main" val="210015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10</a:t>
            </a:fld>
            <a:endParaRPr lang="en-US"/>
          </a:p>
        </p:txBody>
      </p:sp>
    </p:spTree>
    <p:extLst>
      <p:ext uri="{BB962C8B-B14F-4D97-AF65-F5344CB8AC3E}">
        <p14:creationId xmlns:p14="http://schemas.microsoft.com/office/powerpoint/2010/main" val="119804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11</a:t>
            </a:fld>
            <a:endParaRPr lang="en-US"/>
          </a:p>
        </p:txBody>
      </p:sp>
    </p:spTree>
    <p:extLst>
      <p:ext uri="{BB962C8B-B14F-4D97-AF65-F5344CB8AC3E}">
        <p14:creationId xmlns:p14="http://schemas.microsoft.com/office/powerpoint/2010/main" val="402622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12</a:t>
            </a:fld>
            <a:endParaRPr lang="en-US"/>
          </a:p>
        </p:txBody>
      </p:sp>
    </p:spTree>
    <p:extLst>
      <p:ext uri="{BB962C8B-B14F-4D97-AF65-F5344CB8AC3E}">
        <p14:creationId xmlns:p14="http://schemas.microsoft.com/office/powerpoint/2010/main" val="81891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13</a:t>
            </a:fld>
            <a:endParaRPr lang="en-US"/>
          </a:p>
        </p:txBody>
      </p:sp>
    </p:spTree>
    <p:extLst>
      <p:ext uri="{BB962C8B-B14F-4D97-AF65-F5344CB8AC3E}">
        <p14:creationId xmlns:p14="http://schemas.microsoft.com/office/powerpoint/2010/main" val="136550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14</a:t>
            </a:fld>
            <a:endParaRPr lang="en-US"/>
          </a:p>
        </p:txBody>
      </p:sp>
    </p:spTree>
    <p:extLst>
      <p:ext uri="{BB962C8B-B14F-4D97-AF65-F5344CB8AC3E}">
        <p14:creationId xmlns:p14="http://schemas.microsoft.com/office/powerpoint/2010/main" val="135458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15</a:t>
            </a:fld>
            <a:endParaRPr lang="en-US"/>
          </a:p>
        </p:txBody>
      </p:sp>
    </p:spTree>
    <p:extLst>
      <p:ext uri="{BB962C8B-B14F-4D97-AF65-F5344CB8AC3E}">
        <p14:creationId xmlns:p14="http://schemas.microsoft.com/office/powerpoint/2010/main" val="255599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16</a:t>
            </a:fld>
            <a:endParaRPr lang="en-US"/>
          </a:p>
        </p:txBody>
      </p:sp>
    </p:spTree>
    <p:extLst>
      <p:ext uri="{BB962C8B-B14F-4D97-AF65-F5344CB8AC3E}">
        <p14:creationId xmlns:p14="http://schemas.microsoft.com/office/powerpoint/2010/main" val="128785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17</a:t>
            </a:fld>
            <a:endParaRPr lang="en-US"/>
          </a:p>
        </p:txBody>
      </p:sp>
    </p:spTree>
    <p:extLst>
      <p:ext uri="{BB962C8B-B14F-4D97-AF65-F5344CB8AC3E}">
        <p14:creationId xmlns:p14="http://schemas.microsoft.com/office/powerpoint/2010/main" val="12770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18</a:t>
            </a:fld>
            <a:endParaRPr lang="en-US"/>
          </a:p>
        </p:txBody>
      </p:sp>
    </p:spTree>
    <p:extLst>
      <p:ext uri="{BB962C8B-B14F-4D97-AF65-F5344CB8AC3E}">
        <p14:creationId xmlns:p14="http://schemas.microsoft.com/office/powerpoint/2010/main" val="3454964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19</a:t>
            </a:fld>
            <a:endParaRPr lang="en-US"/>
          </a:p>
        </p:txBody>
      </p:sp>
    </p:spTree>
    <p:extLst>
      <p:ext uri="{BB962C8B-B14F-4D97-AF65-F5344CB8AC3E}">
        <p14:creationId xmlns:p14="http://schemas.microsoft.com/office/powerpoint/2010/main" val="57210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a:t>
            </a:fld>
            <a:endParaRPr lang="en-US"/>
          </a:p>
        </p:txBody>
      </p:sp>
    </p:spTree>
    <p:extLst>
      <p:ext uri="{BB962C8B-B14F-4D97-AF65-F5344CB8AC3E}">
        <p14:creationId xmlns:p14="http://schemas.microsoft.com/office/powerpoint/2010/main" val="756818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20</a:t>
            </a:fld>
            <a:endParaRPr lang="en-US"/>
          </a:p>
        </p:txBody>
      </p:sp>
    </p:spTree>
    <p:extLst>
      <p:ext uri="{BB962C8B-B14F-4D97-AF65-F5344CB8AC3E}">
        <p14:creationId xmlns:p14="http://schemas.microsoft.com/office/powerpoint/2010/main" val="117039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23</a:t>
            </a:fld>
            <a:endParaRPr lang="en-US"/>
          </a:p>
        </p:txBody>
      </p:sp>
    </p:spTree>
    <p:extLst>
      <p:ext uri="{BB962C8B-B14F-4D97-AF65-F5344CB8AC3E}">
        <p14:creationId xmlns:p14="http://schemas.microsoft.com/office/powerpoint/2010/main" val="114957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25</a:t>
            </a:fld>
            <a:endParaRPr lang="en-US"/>
          </a:p>
        </p:txBody>
      </p:sp>
    </p:spTree>
    <p:extLst>
      <p:ext uri="{BB962C8B-B14F-4D97-AF65-F5344CB8AC3E}">
        <p14:creationId xmlns:p14="http://schemas.microsoft.com/office/powerpoint/2010/main" val="106037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logic you used to make agreements with your friends is not too dissimilar to the logic countries use to make agreements </a:t>
            </a:r>
          </a:p>
        </p:txBody>
      </p:sp>
      <p:sp>
        <p:nvSpPr>
          <p:cNvPr id="4" name="Slide Number Placeholder 3"/>
          <p:cNvSpPr>
            <a:spLocks noGrp="1"/>
          </p:cNvSpPr>
          <p:nvPr>
            <p:ph type="sldNum" sz="quarter" idx="5"/>
          </p:nvPr>
        </p:nvSpPr>
        <p:spPr/>
        <p:txBody>
          <a:bodyPr/>
          <a:lstStyle/>
          <a:p>
            <a:fld id="{1E501074-E623-7342-8D06-40C10AFFDC79}" type="slidenum">
              <a:rPr lang="en-US" smtClean="0"/>
              <a:t>27</a:t>
            </a:fld>
            <a:endParaRPr lang="en-US"/>
          </a:p>
        </p:txBody>
      </p:sp>
    </p:spTree>
    <p:extLst>
      <p:ext uri="{BB962C8B-B14F-4D97-AF65-F5344CB8AC3E}">
        <p14:creationId xmlns:p14="http://schemas.microsoft.com/office/powerpoint/2010/main" val="881470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28</a:t>
            </a:fld>
            <a:endParaRPr lang="en-US"/>
          </a:p>
        </p:txBody>
      </p:sp>
    </p:spTree>
    <p:extLst>
      <p:ext uri="{BB962C8B-B14F-4D97-AF65-F5344CB8AC3E}">
        <p14:creationId xmlns:p14="http://schemas.microsoft.com/office/powerpoint/2010/main" val="333701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29</a:t>
            </a:fld>
            <a:endParaRPr lang="en-US"/>
          </a:p>
        </p:txBody>
      </p:sp>
    </p:spTree>
    <p:extLst>
      <p:ext uri="{BB962C8B-B14F-4D97-AF65-F5344CB8AC3E}">
        <p14:creationId xmlns:p14="http://schemas.microsoft.com/office/powerpoint/2010/main" val="4089661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30</a:t>
            </a:fld>
            <a:endParaRPr lang="en-US"/>
          </a:p>
        </p:txBody>
      </p:sp>
    </p:spTree>
    <p:extLst>
      <p:ext uri="{BB962C8B-B14F-4D97-AF65-F5344CB8AC3E}">
        <p14:creationId xmlns:p14="http://schemas.microsoft.com/office/powerpoint/2010/main" val="1671212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31</a:t>
            </a:fld>
            <a:endParaRPr lang="en-US"/>
          </a:p>
        </p:txBody>
      </p:sp>
    </p:spTree>
    <p:extLst>
      <p:ext uri="{BB962C8B-B14F-4D97-AF65-F5344CB8AC3E}">
        <p14:creationId xmlns:p14="http://schemas.microsoft.com/office/powerpoint/2010/main" val="3954030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32</a:t>
            </a:fld>
            <a:endParaRPr lang="en-US"/>
          </a:p>
        </p:txBody>
      </p:sp>
    </p:spTree>
    <p:extLst>
      <p:ext uri="{BB962C8B-B14F-4D97-AF65-F5344CB8AC3E}">
        <p14:creationId xmlns:p14="http://schemas.microsoft.com/office/powerpoint/2010/main" val="360755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33</a:t>
            </a:fld>
            <a:endParaRPr lang="en-US"/>
          </a:p>
        </p:txBody>
      </p:sp>
    </p:spTree>
    <p:extLst>
      <p:ext uri="{BB962C8B-B14F-4D97-AF65-F5344CB8AC3E}">
        <p14:creationId xmlns:p14="http://schemas.microsoft.com/office/powerpoint/2010/main" val="332122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a:t>
            </a:fld>
            <a:endParaRPr lang="en-US"/>
          </a:p>
        </p:txBody>
      </p:sp>
    </p:spTree>
    <p:extLst>
      <p:ext uri="{BB962C8B-B14F-4D97-AF65-F5344CB8AC3E}">
        <p14:creationId xmlns:p14="http://schemas.microsoft.com/office/powerpoint/2010/main" val="2968315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34</a:t>
            </a:fld>
            <a:endParaRPr lang="en-US"/>
          </a:p>
        </p:txBody>
      </p:sp>
    </p:spTree>
    <p:extLst>
      <p:ext uri="{BB962C8B-B14F-4D97-AF65-F5344CB8AC3E}">
        <p14:creationId xmlns:p14="http://schemas.microsoft.com/office/powerpoint/2010/main" val="2122633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35</a:t>
            </a:fld>
            <a:endParaRPr lang="en-US"/>
          </a:p>
        </p:txBody>
      </p:sp>
    </p:spTree>
    <p:extLst>
      <p:ext uri="{BB962C8B-B14F-4D97-AF65-F5344CB8AC3E}">
        <p14:creationId xmlns:p14="http://schemas.microsoft.com/office/powerpoint/2010/main" val="3493942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36</a:t>
            </a:fld>
            <a:endParaRPr lang="en-US"/>
          </a:p>
        </p:txBody>
      </p:sp>
    </p:spTree>
    <p:extLst>
      <p:ext uri="{BB962C8B-B14F-4D97-AF65-F5344CB8AC3E}">
        <p14:creationId xmlns:p14="http://schemas.microsoft.com/office/powerpoint/2010/main" val="434976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B535D"/>
                </a:solidFill>
                <a:effectLst/>
                <a:latin typeface="Larsseit"/>
              </a:rPr>
              <a:t>December 1985 </a:t>
            </a:r>
            <a:r>
              <a:rPr lang="en-US" b="0" i="0" dirty="0">
                <a:solidFill>
                  <a:srgbClr val="4B535D"/>
                </a:solidFill>
                <a:effectLst/>
                <a:latin typeface="lemonde-journal"/>
              </a:rPr>
              <a:t>North Korea ratifies the </a:t>
            </a:r>
            <a:r>
              <a:rPr lang="en-US" b="0" i="0" u="none" strike="noStrike" dirty="0">
                <a:solidFill>
                  <a:srgbClr val="F25D27"/>
                </a:solidFill>
                <a:effectLst/>
                <a:latin typeface="lemonde-journal"/>
                <a:hlinkClick r:id="rId3"/>
              </a:rPr>
              <a:t>Nuclear Nonproliferation Treaty (NPT)</a:t>
            </a:r>
            <a:r>
              <a:rPr lang="en-US" b="0" i="0" dirty="0">
                <a:solidFill>
                  <a:srgbClr val="4B535D"/>
                </a:solidFill>
                <a:effectLst/>
                <a:latin typeface="lemonde-journal"/>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B535D"/>
                </a:solidFill>
                <a:effectLst/>
                <a:latin typeface="Larsseit"/>
              </a:rPr>
              <a:t>January 1992 </a:t>
            </a:r>
            <a:r>
              <a:rPr lang="en-US" b="1" i="0" dirty="0">
                <a:solidFill>
                  <a:srgbClr val="4B535D"/>
                </a:solidFill>
                <a:effectLst/>
                <a:latin typeface="GT America Condensed"/>
              </a:rPr>
              <a:t>Koreas Agree to Denuclearize Peninsula</a:t>
            </a:r>
          </a:p>
          <a:p>
            <a:endParaRPr lang="en-US" dirty="0"/>
          </a:p>
          <a:p>
            <a:r>
              <a:rPr lang="en-US" b="0" i="0" dirty="0">
                <a:solidFill>
                  <a:srgbClr val="4B535D"/>
                </a:solidFill>
                <a:effectLst/>
                <a:latin typeface="Larsseit"/>
              </a:rPr>
              <a:t>1993 NK </a:t>
            </a:r>
            <a:r>
              <a:rPr lang="en-US" b="0" i="0" dirty="0">
                <a:solidFill>
                  <a:srgbClr val="4B535D"/>
                </a:solidFill>
                <a:effectLst/>
                <a:latin typeface="lemonde-journal"/>
              </a:rPr>
              <a:t>rejects inspections by the International Atomic Energy Agency </a:t>
            </a:r>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37</a:t>
            </a:fld>
            <a:endParaRPr lang="en-US"/>
          </a:p>
        </p:txBody>
      </p:sp>
    </p:spTree>
    <p:extLst>
      <p:ext uri="{BB962C8B-B14F-4D97-AF65-F5344CB8AC3E}">
        <p14:creationId xmlns:p14="http://schemas.microsoft.com/office/powerpoint/2010/main" val="1308987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38</a:t>
            </a:fld>
            <a:endParaRPr lang="en-US"/>
          </a:p>
        </p:txBody>
      </p:sp>
    </p:spTree>
    <p:extLst>
      <p:ext uri="{BB962C8B-B14F-4D97-AF65-F5344CB8AC3E}">
        <p14:creationId xmlns:p14="http://schemas.microsoft.com/office/powerpoint/2010/main" val="96416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41</a:t>
            </a:fld>
            <a:endParaRPr lang="en-US"/>
          </a:p>
        </p:txBody>
      </p:sp>
    </p:spTree>
    <p:extLst>
      <p:ext uri="{BB962C8B-B14F-4D97-AF65-F5344CB8AC3E}">
        <p14:creationId xmlns:p14="http://schemas.microsoft.com/office/powerpoint/2010/main" val="834930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43</a:t>
            </a:fld>
            <a:endParaRPr lang="en-US"/>
          </a:p>
        </p:txBody>
      </p:sp>
    </p:spTree>
    <p:extLst>
      <p:ext uri="{BB962C8B-B14F-4D97-AF65-F5344CB8AC3E}">
        <p14:creationId xmlns:p14="http://schemas.microsoft.com/office/powerpoint/2010/main" val="3825775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44</a:t>
            </a:fld>
            <a:endParaRPr lang="en-US"/>
          </a:p>
        </p:txBody>
      </p:sp>
    </p:spTree>
    <p:extLst>
      <p:ext uri="{BB962C8B-B14F-4D97-AF65-F5344CB8AC3E}">
        <p14:creationId xmlns:p14="http://schemas.microsoft.com/office/powerpoint/2010/main" val="3341247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45</a:t>
            </a:fld>
            <a:endParaRPr lang="en-US"/>
          </a:p>
        </p:txBody>
      </p:sp>
    </p:spTree>
    <p:extLst>
      <p:ext uri="{BB962C8B-B14F-4D97-AF65-F5344CB8AC3E}">
        <p14:creationId xmlns:p14="http://schemas.microsoft.com/office/powerpoint/2010/main" val="3404363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46</a:t>
            </a:fld>
            <a:endParaRPr lang="en-US"/>
          </a:p>
        </p:txBody>
      </p:sp>
    </p:spTree>
    <p:extLst>
      <p:ext uri="{BB962C8B-B14F-4D97-AF65-F5344CB8AC3E}">
        <p14:creationId xmlns:p14="http://schemas.microsoft.com/office/powerpoint/2010/main" val="35017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a:t>
            </a:fld>
            <a:endParaRPr lang="en-US"/>
          </a:p>
        </p:txBody>
      </p:sp>
    </p:spTree>
    <p:extLst>
      <p:ext uri="{BB962C8B-B14F-4D97-AF65-F5344CB8AC3E}">
        <p14:creationId xmlns:p14="http://schemas.microsoft.com/office/powerpoint/2010/main" val="3151285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47</a:t>
            </a:fld>
            <a:endParaRPr lang="en-US"/>
          </a:p>
        </p:txBody>
      </p:sp>
    </p:spTree>
    <p:extLst>
      <p:ext uri="{BB962C8B-B14F-4D97-AF65-F5344CB8AC3E}">
        <p14:creationId xmlns:p14="http://schemas.microsoft.com/office/powerpoint/2010/main" val="3720619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48</a:t>
            </a:fld>
            <a:endParaRPr lang="en-US"/>
          </a:p>
        </p:txBody>
      </p:sp>
    </p:spTree>
    <p:extLst>
      <p:ext uri="{BB962C8B-B14F-4D97-AF65-F5344CB8AC3E}">
        <p14:creationId xmlns:p14="http://schemas.microsoft.com/office/powerpoint/2010/main" val="3820047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49</a:t>
            </a:fld>
            <a:endParaRPr lang="en-US"/>
          </a:p>
        </p:txBody>
      </p:sp>
    </p:spTree>
    <p:extLst>
      <p:ext uri="{BB962C8B-B14F-4D97-AF65-F5344CB8AC3E}">
        <p14:creationId xmlns:p14="http://schemas.microsoft.com/office/powerpoint/2010/main" val="2018432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50</a:t>
            </a:fld>
            <a:endParaRPr lang="en-US"/>
          </a:p>
        </p:txBody>
      </p:sp>
    </p:spTree>
    <p:extLst>
      <p:ext uri="{BB962C8B-B14F-4D97-AF65-F5344CB8AC3E}">
        <p14:creationId xmlns:p14="http://schemas.microsoft.com/office/powerpoint/2010/main" val="22317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5</a:t>
            </a:fld>
            <a:endParaRPr lang="en-US"/>
          </a:p>
        </p:txBody>
      </p:sp>
    </p:spTree>
    <p:extLst>
      <p:ext uri="{BB962C8B-B14F-4D97-AF65-F5344CB8AC3E}">
        <p14:creationId xmlns:p14="http://schemas.microsoft.com/office/powerpoint/2010/main" val="159532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78FF26-445A-0D44-9F1F-AD64432814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1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Need from you: </a:t>
            </a:r>
          </a:p>
          <a:p>
            <a:pPr marL="228600" indent="-228600">
              <a:buAutoNum type="arabicParenR"/>
            </a:pPr>
            <a:r>
              <a:rPr lang="en-US" dirty="0"/>
              <a:t>For you to get into this assignment and have fun </a:t>
            </a:r>
          </a:p>
          <a:p>
            <a:pPr marL="228600" indent="-228600">
              <a:buAutoNum type="arabicParenR"/>
            </a:pPr>
            <a:r>
              <a:rPr lang="en-US" dirty="0"/>
              <a:t>Use your own real-life experiences if applicable </a:t>
            </a:r>
          </a:p>
          <a:p>
            <a:pPr marL="228600" indent="-228600">
              <a:buAutoNum type="arabicParenR"/>
            </a:pPr>
            <a:r>
              <a:rPr lang="en-US" dirty="0"/>
              <a:t>Trust me that by the end of this class, everything will make sense and connect </a:t>
            </a:r>
          </a:p>
          <a:p>
            <a:pPr marL="228600" indent="-228600">
              <a:buAutoNum type="arabicParenR"/>
            </a:pPr>
            <a:endParaRPr lang="en-US" dirty="0"/>
          </a:p>
          <a:p>
            <a:pPr marL="228600" indent="-228600">
              <a:buAutoNum type="arabicParenR"/>
            </a:pPr>
            <a:endParaRPr lang="en-US" dirty="0"/>
          </a:p>
          <a:p>
            <a:pPr marL="0" indent="0">
              <a:buNone/>
            </a:pPr>
            <a:r>
              <a:rPr lang="en-US" dirty="0"/>
              <a:t>Because the thing is we are not going to talk about international relations or even anything about politics instead, we are going to talk about going out with your friends and I mean friends very loosely </a:t>
            </a:r>
          </a:p>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7</a:t>
            </a:fld>
            <a:endParaRPr lang="en-US"/>
          </a:p>
        </p:txBody>
      </p:sp>
    </p:spTree>
    <p:extLst>
      <p:ext uri="{BB962C8B-B14F-4D97-AF65-F5344CB8AC3E}">
        <p14:creationId xmlns:p14="http://schemas.microsoft.com/office/powerpoint/2010/main" val="299519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8</a:t>
            </a:fld>
            <a:endParaRPr lang="en-US"/>
          </a:p>
        </p:txBody>
      </p:sp>
    </p:spTree>
    <p:extLst>
      <p:ext uri="{BB962C8B-B14F-4D97-AF65-F5344CB8AC3E}">
        <p14:creationId xmlns:p14="http://schemas.microsoft.com/office/powerpoint/2010/main" val="400343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501074-E623-7342-8D06-40C10AFFDC79}" type="slidenum">
              <a:rPr lang="en-US" smtClean="0"/>
              <a:t>9</a:t>
            </a:fld>
            <a:endParaRPr lang="en-US"/>
          </a:p>
        </p:txBody>
      </p:sp>
    </p:spTree>
    <p:extLst>
      <p:ext uri="{BB962C8B-B14F-4D97-AF65-F5344CB8AC3E}">
        <p14:creationId xmlns:p14="http://schemas.microsoft.com/office/powerpoint/2010/main" val="70434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7C98-DFC7-F241-A705-0305A687A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372D72-D133-9543-92DB-CBDE57062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D35790-F38A-DF44-A445-8C2B1FF88239}"/>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F85644A1-2CC3-C94B-BB2A-61B54268B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DF706-7B7E-9542-8006-AF8245FCB233}"/>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71771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09F8-723D-0142-84FF-9348DBCE6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0E5A0A-4460-3944-926D-00A71949A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E808E-CFC9-6648-9111-83DBA02DB2C5}"/>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D31F0E3D-51A6-B645-AB43-F6430CC09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9B3D-F32B-4D4D-858A-AD61FE1A3683}"/>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421623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891B8-EE6C-1449-9CC0-1F6F68216F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F1D68-0656-9949-B6BE-316A71F72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0C46E-3A5B-1444-835B-8AC465DF5A73}"/>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6878F984-A4C2-2344-B6BC-15A6CDB82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38F58-6885-9647-9C40-DAEFAF1FF0B9}"/>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140609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2257-9E00-6343-BB3E-BF2D71500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3D6DC-6317-F040-84A8-407EFCEEE1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A3C3D-2123-1D4A-A9A8-42F87B50A04F}"/>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995645BC-DE3E-7940-9070-0558B7598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861F8-AEF5-3447-89E8-C1097F719C67}"/>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224563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879-566E-C14F-AEEE-5F4FE82BC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63DB29-847A-744B-8B2B-F1B12F57E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6E2F5-FFCC-C04D-8FAA-6513FCDCDE41}"/>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6A87EB66-8157-3D49-B123-DB2D0DA30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E91E1-888E-5C47-9A6B-E42A932C3118}"/>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5800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85F5-D2A5-9641-A429-D2B2C9325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FC11A-5F58-FE41-B3B0-E0FFFE9AB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850EA-1042-6A42-B609-214C245EDF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24139-36E9-9C4D-B0CB-3503059276D5}"/>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6" name="Footer Placeholder 5">
            <a:extLst>
              <a:ext uri="{FF2B5EF4-FFF2-40B4-BE49-F238E27FC236}">
                <a16:creationId xmlns:a16="http://schemas.microsoft.com/office/drawing/2014/main" id="{95830C67-A164-F542-9190-DDE4EDBC6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F4BA0-270C-EA4A-921D-80F2596531FC}"/>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343904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0639-8D6B-D146-9FD1-FADB4F2EBC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C556B-C708-4D45-B369-059D25387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34324-FB7C-7340-94CD-2BC1D28614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FFD99-1A80-B445-98F1-2AD04F346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A2524-2F8E-404C-B119-ECDF4A6762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3B2E-95FF-E844-82FD-507F6F414492}"/>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8" name="Footer Placeholder 7">
            <a:extLst>
              <a:ext uri="{FF2B5EF4-FFF2-40B4-BE49-F238E27FC236}">
                <a16:creationId xmlns:a16="http://schemas.microsoft.com/office/drawing/2014/main" id="{FFCA7A4D-E503-3742-9B03-574D613EC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634792-CAF8-E941-908F-FCA0C6057E7E}"/>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412594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4A4A-0B06-7E40-849B-4C195BA89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C22A1-486A-CF4B-9882-9FD2D606BA23}"/>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4" name="Footer Placeholder 3">
            <a:extLst>
              <a:ext uri="{FF2B5EF4-FFF2-40B4-BE49-F238E27FC236}">
                <a16:creationId xmlns:a16="http://schemas.microsoft.com/office/drawing/2014/main" id="{92D6ACCD-342C-CE4E-950B-F9270D1291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9595A3-1528-D04C-B327-1EC2C4829AEE}"/>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19477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5961DE-5FA0-C147-B5FC-64C2E05D6986}"/>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3" name="Footer Placeholder 2">
            <a:extLst>
              <a:ext uri="{FF2B5EF4-FFF2-40B4-BE49-F238E27FC236}">
                <a16:creationId xmlns:a16="http://schemas.microsoft.com/office/drawing/2014/main" id="{28E98A3F-5508-7F42-9C97-BE8E6458E3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13F8B-89D3-F549-9568-28E9EF1598A4}"/>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25031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5195-D3AC-DD47-8EA4-370DCF733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68CA6-F7F7-5C4D-90D7-F337DF508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B9BA9-7EE3-D147-BDAA-46CC811D2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FD31F-B35A-D746-B236-2B551EA4C34C}"/>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6" name="Footer Placeholder 5">
            <a:extLst>
              <a:ext uri="{FF2B5EF4-FFF2-40B4-BE49-F238E27FC236}">
                <a16:creationId xmlns:a16="http://schemas.microsoft.com/office/drawing/2014/main" id="{2DA059BE-5CBB-774A-93E8-E374883AF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5353C-1E21-024B-B219-3DA77FEE3A3B}"/>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234605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579C-92D2-804B-BFCE-1BC8C96C5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8C756-8730-BE4D-AD15-0EBC5CDD7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76AA8A-6157-4B47-AE76-36569710A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3622E-39FC-8146-88D3-7262C69D43DD}"/>
              </a:ext>
            </a:extLst>
          </p:cNvPr>
          <p:cNvSpPr>
            <a:spLocks noGrp="1"/>
          </p:cNvSpPr>
          <p:nvPr>
            <p:ph type="dt" sz="half" idx="10"/>
          </p:nvPr>
        </p:nvSpPr>
        <p:spPr/>
        <p:txBody>
          <a:bodyPr/>
          <a:lstStyle/>
          <a:p>
            <a:fld id="{17B8D8A5-229B-1840-8B1D-0CD32ECF16C7}" type="datetimeFigureOut">
              <a:rPr lang="en-US" smtClean="0"/>
              <a:t>8/13/24</a:t>
            </a:fld>
            <a:endParaRPr lang="en-US"/>
          </a:p>
        </p:txBody>
      </p:sp>
      <p:sp>
        <p:nvSpPr>
          <p:cNvPr id="6" name="Footer Placeholder 5">
            <a:extLst>
              <a:ext uri="{FF2B5EF4-FFF2-40B4-BE49-F238E27FC236}">
                <a16:creationId xmlns:a16="http://schemas.microsoft.com/office/drawing/2014/main" id="{AB3F9399-828C-9E4D-BBD4-C8A57637D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31C29-7B7E-584E-A1BF-4A71EF7FAE57}"/>
              </a:ext>
            </a:extLst>
          </p:cNvPr>
          <p:cNvSpPr>
            <a:spLocks noGrp="1"/>
          </p:cNvSpPr>
          <p:nvPr>
            <p:ph type="sldNum" sz="quarter" idx="12"/>
          </p:nvPr>
        </p:nvSpPr>
        <p:spPr/>
        <p:txBody>
          <a:bodyPr/>
          <a:lstStyle/>
          <a:p>
            <a:fld id="{EB7AC188-C9F5-D940-8A98-CA441D460F8A}" type="slidenum">
              <a:rPr lang="en-US" smtClean="0"/>
              <a:t>‹#›</a:t>
            </a:fld>
            <a:endParaRPr lang="en-US"/>
          </a:p>
        </p:txBody>
      </p:sp>
    </p:spTree>
    <p:extLst>
      <p:ext uri="{BB962C8B-B14F-4D97-AF65-F5344CB8AC3E}">
        <p14:creationId xmlns:p14="http://schemas.microsoft.com/office/powerpoint/2010/main" val="121230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48D3B-D727-1446-A70D-00F929DDF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37A2C-F0F9-284E-8225-10118D2A36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5010-C75C-3C48-A010-9A06E5DE9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D8A5-229B-1840-8B1D-0CD32ECF16C7}" type="datetimeFigureOut">
              <a:rPr lang="en-US" smtClean="0"/>
              <a:t>8/13/24</a:t>
            </a:fld>
            <a:endParaRPr lang="en-US"/>
          </a:p>
        </p:txBody>
      </p:sp>
      <p:sp>
        <p:nvSpPr>
          <p:cNvPr id="5" name="Footer Placeholder 4">
            <a:extLst>
              <a:ext uri="{FF2B5EF4-FFF2-40B4-BE49-F238E27FC236}">
                <a16:creationId xmlns:a16="http://schemas.microsoft.com/office/drawing/2014/main" id="{630BFADA-2A9B-4E4A-8D41-832A059F5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E4303B-38ED-AE48-B746-EFEA03AF3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AC188-C9F5-D940-8A98-CA441D460F8A}" type="slidenum">
              <a:rPr lang="en-US" smtClean="0"/>
              <a:t>‹#›</a:t>
            </a:fld>
            <a:endParaRPr lang="en-US"/>
          </a:p>
        </p:txBody>
      </p:sp>
    </p:spTree>
    <p:extLst>
      <p:ext uri="{BB962C8B-B14F-4D97-AF65-F5344CB8AC3E}">
        <p14:creationId xmlns:p14="http://schemas.microsoft.com/office/powerpoint/2010/main" val="44500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51-AFF7-ED30-1589-E91FD3D5B164}"/>
              </a:ext>
            </a:extLst>
          </p:cNvPr>
          <p:cNvSpPr>
            <a:spLocks noGrp="1"/>
          </p:cNvSpPr>
          <p:nvPr>
            <p:ph type="ctrTitle"/>
          </p:nvPr>
        </p:nvSpPr>
        <p:spPr>
          <a:xfrm>
            <a:off x="202406" y="939722"/>
            <a:ext cx="11787187" cy="2387600"/>
          </a:xfrm>
        </p:spPr>
        <p:txBody>
          <a:bodyPr>
            <a:noAutofit/>
          </a:bodyPr>
          <a:lstStyle/>
          <a:p>
            <a:r>
              <a:rPr lang="en-US" sz="4800" dirty="0">
                <a:effectLst/>
              </a:rPr>
              <a:t>Making Agreements with Friends: </a:t>
            </a:r>
            <a:br>
              <a:rPr lang="en-US" sz="4800" dirty="0"/>
            </a:br>
            <a:r>
              <a:rPr lang="en-US" sz="4800" dirty="0">
                <a:effectLst/>
              </a:rPr>
              <a:t>Using an Analogy to Teach </a:t>
            </a:r>
            <a:r>
              <a:rPr lang="en-US" sz="4800" b="1" dirty="0">
                <a:solidFill>
                  <a:srgbClr val="C00000"/>
                </a:solidFill>
                <a:effectLst/>
              </a:rPr>
              <a:t>Informal Agreements </a:t>
            </a:r>
            <a:r>
              <a:rPr lang="en-US" sz="4800" dirty="0">
                <a:effectLst/>
              </a:rPr>
              <a:t>and </a:t>
            </a:r>
            <a:r>
              <a:rPr lang="en-US" sz="4800" b="1" dirty="0">
                <a:solidFill>
                  <a:srgbClr val="C00000"/>
                </a:solidFill>
                <a:effectLst/>
              </a:rPr>
              <a:t>Bargaining</a:t>
            </a:r>
            <a:r>
              <a:rPr lang="en-US" sz="4800" dirty="0">
                <a:effectLst/>
              </a:rPr>
              <a:t> in International Relations Courses </a:t>
            </a:r>
            <a:endParaRPr lang="en-US" sz="4800" dirty="0"/>
          </a:p>
        </p:txBody>
      </p:sp>
      <p:sp>
        <p:nvSpPr>
          <p:cNvPr id="3" name="Subtitle 2">
            <a:extLst>
              <a:ext uri="{FF2B5EF4-FFF2-40B4-BE49-F238E27FC236}">
                <a16:creationId xmlns:a16="http://schemas.microsoft.com/office/drawing/2014/main" id="{FA88B6E0-F863-1AD1-A771-FDDAE1E3C43C}"/>
              </a:ext>
            </a:extLst>
          </p:cNvPr>
          <p:cNvSpPr>
            <a:spLocks noGrp="1"/>
          </p:cNvSpPr>
          <p:nvPr>
            <p:ph type="subTitle" idx="1"/>
          </p:nvPr>
        </p:nvSpPr>
        <p:spPr>
          <a:xfrm>
            <a:off x="1523999" y="3751013"/>
            <a:ext cx="9144000" cy="1828800"/>
          </a:xfrm>
        </p:spPr>
        <p:txBody>
          <a:bodyPr>
            <a:normAutofit/>
          </a:bodyPr>
          <a:lstStyle/>
          <a:p>
            <a:r>
              <a:rPr lang="en-US" sz="3600" dirty="0"/>
              <a:t>Zachary Houser</a:t>
            </a:r>
          </a:p>
          <a:p>
            <a:r>
              <a:rPr lang="en-US" sz="2800" i="1" dirty="0"/>
              <a:t>Boise State University </a:t>
            </a:r>
          </a:p>
          <a:p>
            <a:r>
              <a:rPr lang="en-US" sz="2800" i="1" dirty="0"/>
              <a:t>Florida State University </a:t>
            </a:r>
          </a:p>
        </p:txBody>
      </p:sp>
      <p:pic>
        <p:nvPicPr>
          <p:cNvPr id="7170" name="Picture 2">
            <a:extLst>
              <a:ext uri="{FF2B5EF4-FFF2-40B4-BE49-F238E27FC236}">
                <a16:creationId xmlns:a16="http://schemas.microsoft.com/office/drawing/2014/main" id="{701525A8-817D-EC88-69DD-FD3BD40A0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199" y="3743217"/>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orange logo&#10;&#10;Description automatically generated">
            <a:extLst>
              <a:ext uri="{FF2B5EF4-FFF2-40B4-BE49-F238E27FC236}">
                <a16:creationId xmlns:a16="http://schemas.microsoft.com/office/drawing/2014/main" id="{129B7673-0D50-75FC-7791-4EB6C5A5FC03}"/>
              </a:ext>
            </a:extLst>
          </p:cNvPr>
          <p:cNvPicPr>
            <a:picLocks noChangeAspect="1"/>
          </p:cNvPicPr>
          <p:nvPr/>
        </p:nvPicPr>
        <p:blipFill rotWithShape="1">
          <a:blip r:embed="rId4"/>
          <a:srcRect l="20382" t="22131" r="20568" b="21747"/>
          <a:stretch/>
        </p:blipFill>
        <p:spPr>
          <a:xfrm>
            <a:off x="1523999" y="3743217"/>
            <a:ext cx="2227816" cy="1828800"/>
          </a:xfrm>
          <a:prstGeom prst="rect">
            <a:avLst/>
          </a:prstGeom>
        </p:spPr>
      </p:pic>
      <p:sp>
        <p:nvSpPr>
          <p:cNvPr id="14" name="TextBox 13">
            <a:extLst>
              <a:ext uri="{FF2B5EF4-FFF2-40B4-BE49-F238E27FC236}">
                <a16:creationId xmlns:a16="http://schemas.microsoft.com/office/drawing/2014/main" id="{4C52B6F8-B28E-F5DD-CA77-7CA7CB9242E9}"/>
              </a:ext>
            </a:extLst>
          </p:cNvPr>
          <p:cNvSpPr txBox="1"/>
          <p:nvPr/>
        </p:nvSpPr>
        <p:spPr>
          <a:xfrm>
            <a:off x="19385280" y="2980944"/>
            <a:ext cx="184731" cy="369332"/>
          </a:xfrm>
          <a:prstGeom prst="rect">
            <a:avLst/>
          </a:prstGeom>
          <a:solidFill>
            <a:schemeClr val="accent1"/>
          </a:solidFill>
        </p:spPr>
        <p:txBody>
          <a:bodyPr wrap="none" rtlCol="0">
            <a:spAutoFit/>
          </a:bodyPr>
          <a:lstStyle/>
          <a:p>
            <a:endParaRPr lang="en-US" dirty="0"/>
          </a:p>
        </p:txBody>
      </p:sp>
    </p:spTree>
    <p:extLst>
      <p:ext uri="{BB962C8B-B14F-4D97-AF65-F5344CB8AC3E}">
        <p14:creationId xmlns:p14="http://schemas.microsoft.com/office/powerpoint/2010/main" val="330836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6DAB-71C9-C945-B574-C52C5D171D8D}"/>
              </a:ext>
            </a:extLst>
          </p:cNvPr>
          <p:cNvSpPr>
            <a:spLocks noGrp="1"/>
          </p:cNvSpPr>
          <p:nvPr>
            <p:ph type="title"/>
          </p:nvPr>
        </p:nvSpPr>
        <p:spPr>
          <a:xfrm>
            <a:off x="838200" y="0"/>
            <a:ext cx="10515600" cy="1325563"/>
          </a:xfrm>
        </p:spPr>
        <p:txBody>
          <a:bodyPr>
            <a:normAutofit/>
          </a:bodyPr>
          <a:lstStyle/>
          <a:p>
            <a:pPr algn="ctr"/>
            <a:r>
              <a:rPr lang="en-US" sz="5400" b="1" i="1" kern="1200" dirty="0">
                <a:solidFill>
                  <a:schemeClr val="tx1"/>
                </a:solidFill>
                <a:effectLst/>
                <a:latin typeface="+mj-lt"/>
                <a:ea typeface="+mj-ea"/>
                <a:cs typeface="+mj-cs"/>
              </a:rPr>
              <a:t>The Prompt</a:t>
            </a:r>
            <a:endParaRPr lang="en-US" sz="5400" b="1" u="sng" dirty="0"/>
          </a:p>
        </p:txBody>
      </p:sp>
      <p:sp>
        <p:nvSpPr>
          <p:cNvPr id="3" name="Content Placeholder 2">
            <a:extLst>
              <a:ext uri="{FF2B5EF4-FFF2-40B4-BE49-F238E27FC236}">
                <a16:creationId xmlns:a16="http://schemas.microsoft.com/office/drawing/2014/main" id="{3144D073-EA53-9C4A-8847-C35DA4AEB6C5}"/>
              </a:ext>
            </a:extLst>
          </p:cNvPr>
          <p:cNvSpPr>
            <a:spLocks noGrp="1"/>
          </p:cNvSpPr>
          <p:nvPr>
            <p:ph idx="1"/>
          </p:nvPr>
        </p:nvSpPr>
        <p:spPr>
          <a:xfrm>
            <a:off x="237181" y="1168681"/>
            <a:ext cx="11717638" cy="5532436"/>
          </a:xfrm>
        </p:spPr>
        <p:txBody>
          <a:bodyPr>
            <a:normAutofit lnSpcReduction="10000"/>
          </a:bodyPr>
          <a:lstStyle/>
          <a:p>
            <a:r>
              <a:rPr lang="en-US" sz="3200" dirty="0"/>
              <a:t>Imagine you and a group of students go out on the town, and everything is going great… </a:t>
            </a:r>
          </a:p>
          <a:p>
            <a:endParaRPr lang="en-US" sz="3200" dirty="0"/>
          </a:p>
          <a:p>
            <a:r>
              <a:rPr lang="en-US" sz="3200" dirty="0"/>
              <a:t>Until you get to the pub (restaurant, brewery, etc.) that you all really wanted to go to and find out that the </a:t>
            </a:r>
            <a:r>
              <a:rPr lang="en-US" sz="3200" b="1" dirty="0">
                <a:solidFill>
                  <a:srgbClr val="C00000"/>
                </a:solidFill>
                <a:effectLst/>
              </a:rPr>
              <a:t>pub has a $10 cover and only accepts cash. </a:t>
            </a:r>
          </a:p>
          <a:p>
            <a:endParaRPr lang="en-US" sz="3200" b="1" dirty="0">
              <a:solidFill>
                <a:srgbClr val="0E101A"/>
              </a:solidFill>
            </a:endParaRPr>
          </a:p>
          <a:p>
            <a:r>
              <a:rPr lang="en-US" sz="3200" dirty="0"/>
              <a:t>The problem is you are the </a:t>
            </a:r>
            <a:r>
              <a:rPr lang="en-US" sz="3200" b="1" u="sng" dirty="0">
                <a:solidFill>
                  <a:srgbClr val="C00000"/>
                </a:solidFill>
                <a:effectLst/>
              </a:rPr>
              <a:t>only person that brought cash along. </a:t>
            </a:r>
          </a:p>
          <a:p>
            <a:endParaRPr lang="en-US" sz="3200" b="1" u="sng" dirty="0">
              <a:solidFill>
                <a:srgbClr val="0E101A"/>
              </a:solidFill>
            </a:endParaRPr>
          </a:p>
          <a:p>
            <a:r>
              <a:rPr lang="en-US" sz="3200" dirty="0">
                <a:solidFill>
                  <a:schemeClr val="bg1"/>
                </a:solidFill>
              </a:rPr>
              <a:t>So, everyone in the group turns to you and asks if you can spot (lend) them a few bucks. </a:t>
            </a:r>
          </a:p>
        </p:txBody>
      </p:sp>
    </p:spTree>
    <p:extLst>
      <p:ext uri="{BB962C8B-B14F-4D97-AF65-F5344CB8AC3E}">
        <p14:creationId xmlns:p14="http://schemas.microsoft.com/office/powerpoint/2010/main" val="25715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6DAB-71C9-C945-B574-C52C5D171D8D}"/>
              </a:ext>
            </a:extLst>
          </p:cNvPr>
          <p:cNvSpPr>
            <a:spLocks noGrp="1"/>
          </p:cNvSpPr>
          <p:nvPr>
            <p:ph type="title"/>
          </p:nvPr>
        </p:nvSpPr>
        <p:spPr>
          <a:xfrm>
            <a:off x="838200" y="0"/>
            <a:ext cx="10515600" cy="1325563"/>
          </a:xfrm>
        </p:spPr>
        <p:txBody>
          <a:bodyPr>
            <a:normAutofit/>
          </a:bodyPr>
          <a:lstStyle/>
          <a:p>
            <a:pPr algn="ctr"/>
            <a:r>
              <a:rPr lang="en-US" sz="5400" b="1" i="1" kern="1200" dirty="0">
                <a:solidFill>
                  <a:schemeClr val="tx1"/>
                </a:solidFill>
                <a:effectLst/>
                <a:latin typeface="+mj-lt"/>
                <a:ea typeface="+mj-ea"/>
                <a:cs typeface="+mj-cs"/>
              </a:rPr>
              <a:t>The Prompt</a:t>
            </a:r>
            <a:endParaRPr lang="en-US" sz="5400" b="1" u="sng" dirty="0"/>
          </a:p>
        </p:txBody>
      </p:sp>
      <p:sp>
        <p:nvSpPr>
          <p:cNvPr id="3" name="Content Placeholder 2">
            <a:extLst>
              <a:ext uri="{FF2B5EF4-FFF2-40B4-BE49-F238E27FC236}">
                <a16:creationId xmlns:a16="http://schemas.microsoft.com/office/drawing/2014/main" id="{3144D073-EA53-9C4A-8847-C35DA4AEB6C5}"/>
              </a:ext>
            </a:extLst>
          </p:cNvPr>
          <p:cNvSpPr>
            <a:spLocks noGrp="1"/>
          </p:cNvSpPr>
          <p:nvPr>
            <p:ph idx="1"/>
          </p:nvPr>
        </p:nvSpPr>
        <p:spPr>
          <a:xfrm>
            <a:off x="237181" y="1168681"/>
            <a:ext cx="11717638" cy="5532436"/>
          </a:xfrm>
        </p:spPr>
        <p:txBody>
          <a:bodyPr>
            <a:normAutofit lnSpcReduction="10000"/>
          </a:bodyPr>
          <a:lstStyle/>
          <a:p>
            <a:r>
              <a:rPr lang="en-US" sz="3200" dirty="0"/>
              <a:t>Imagine you and a group of students go out on the town, and everything is going great… </a:t>
            </a:r>
          </a:p>
          <a:p>
            <a:endParaRPr lang="en-US" sz="3200" dirty="0"/>
          </a:p>
          <a:p>
            <a:r>
              <a:rPr lang="en-US" sz="3200" dirty="0"/>
              <a:t>Until you get to the pub (restaurant, brewery, etc.) that you all really wanted to go to and find out that the </a:t>
            </a:r>
            <a:r>
              <a:rPr lang="en-US" sz="3200" b="1" dirty="0">
                <a:solidFill>
                  <a:srgbClr val="C00000"/>
                </a:solidFill>
                <a:effectLst/>
              </a:rPr>
              <a:t>pub has a $10 cover and only accepts cash. </a:t>
            </a:r>
          </a:p>
          <a:p>
            <a:endParaRPr lang="en-US" sz="3200" b="1" dirty="0">
              <a:solidFill>
                <a:srgbClr val="0E101A"/>
              </a:solidFill>
            </a:endParaRPr>
          </a:p>
          <a:p>
            <a:r>
              <a:rPr lang="en-US" sz="3200" dirty="0"/>
              <a:t>The problem is you are the </a:t>
            </a:r>
            <a:r>
              <a:rPr lang="en-US" sz="3200" b="1" u="sng" dirty="0">
                <a:solidFill>
                  <a:srgbClr val="C00000"/>
                </a:solidFill>
                <a:effectLst/>
              </a:rPr>
              <a:t>only person that brought cash along. </a:t>
            </a:r>
          </a:p>
          <a:p>
            <a:endParaRPr lang="en-US" sz="3200" b="1" u="sng" dirty="0">
              <a:solidFill>
                <a:srgbClr val="C00000"/>
              </a:solidFill>
            </a:endParaRPr>
          </a:p>
          <a:p>
            <a:r>
              <a:rPr lang="en-US" sz="3200" dirty="0"/>
              <a:t>So, everyone in the group turns to you and asks if you can spot (lend) them a few bucks. </a:t>
            </a:r>
          </a:p>
        </p:txBody>
      </p:sp>
    </p:spTree>
    <p:extLst>
      <p:ext uri="{BB962C8B-B14F-4D97-AF65-F5344CB8AC3E}">
        <p14:creationId xmlns:p14="http://schemas.microsoft.com/office/powerpoint/2010/main" val="389271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solidFill>
                  <a:schemeClr val="bg1"/>
                </a:solidFill>
              </a:rPr>
              <a:t>Braxton </a:t>
            </a:r>
          </a:p>
          <a:p>
            <a:r>
              <a:rPr lang="en-US" dirty="0">
                <a:solidFill>
                  <a:schemeClr val="bg1"/>
                </a:solidFill>
              </a:rPr>
              <a:t>Don’t interact much </a:t>
            </a:r>
          </a:p>
          <a:p>
            <a:r>
              <a:rPr lang="en-US" dirty="0">
                <a:solidFill>
                  <a:schemeClr val="bg1"/>
                </a:solidFill>
              </a:rPr>
              <a:t>But your friends hang out with him a lot and say he’s reliable</a:t>
            </a:r>
          </a:p>
          <a:p>
            <a:pPr marL="0" indent="0">
              <a:buNone/>
            </a:pPr>
            <a:r>
              <a:rPr lang="en-US" sz="3500" b="1" dirty="0">
                <a:solidFill>
                  <a:schemeClr val="bg1"/>
                </a:solidFill>
              </a:rPr>
              <a:t>Sofia S.  </a:t>
            </a:r>
          </a:p>
          <a:p>
            <a:r>
              <a:rPr lang="en-US" dirty="0">
                <a:solidFill>
                  <a:schemeClr val="bg1"/>
                </a:solidFill>
              </a:rPr>
              <a:t>New person to the group </a:t>
            </a:r>
          </a:p>
          <a:p>
            <a:r>
              <a:rPr lang="en-US" dirty="0">
                <a:solidFill>
                  <a:schemeClr val="bg1"/>
                </a:solidFill>
              </a:rPr>
              <a:t>First time she’s been out with anyone in the group </a:t>
            </a:r>
          </a:p>
          <a:p>
            <a:pPr marL="0" indent="0">
              <a:buNone/>
            </a:pPr>
            <a:r>
              <a:rPr lang="en-US" sz="3500" b="1" dirty="0">
                <a:solidFill>
                  <a:schemeClr val="bg1"/>
                </a:solidFill>
              </a:rPr>
              <a:t>Jalen </a:t>
            </a:r>
          </a:p>
          <a:p>
            <a:r>
              <a:rPr lang="en-US" dirty="0">
                <a:solidFill>
                  <a:schemeClr val="bg1"/>
                </a:solidFill>
              </a:rPr>
              <a:t>Has helped you often in the past</a:t>
            </a:r>
          </a:p>
          <a:p>
            <a:r>
              <a:rPr lang="en-US" dirty="0">
                <a:solidFill>
                  <a:schemeClr val="bg1"/>
                </a:solidFill>
              </a:rPr>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solidFill>
                  <a:schemeClr val="bg1"/>
                </a:solidFill>
              </a:rPr>
              <a:t>Ryan </a:t>
            </a:r>
          </a:p>
          <a:p>
            <a:r>
              <a:rPr lang="en-US" sz="2800" dirty="0">
                <a:solidFill>
                  <a:schemeClr val="bg1"/>
                </a:solidFill>
              </a:rPr>
              <a:t>Not friends and a bit of a bully. </a:t>
            </a:r>
          </a:p>
          <a:p>
            <a:r>
              <a:rPr lang="en-US" sz="2800" dirty="0">
                <a:solidFill>
                  <a:schemeClr val="bg1"/>
                </a:solidFill>
              </a:rPr>
              <a:t>You have a really bad history, and tension between you two is building. </a:t>
            </a:r>
          </a:p>
          <a:p>
            <a:r>
              <a:rPr lang="en-US" sz="2800" dirty="0">
                <a:solidFill>
                  <a:schemeClr val="bg1"/>
                </a:solidFill>
              </a:rPr>
              <a:t>Makes life miserable for everyone if he doesn’t get his way</a:t>
            </a:r>
          </a:p>
          <a:p>
            <a:pPr marL="0" indent="0">
              <a:buNone/>
            </a:pPr>
            <a:r>
              <a:rPr lang="en-US" sz="3500" b="1" dirty="0">
                <a:solidFill>
                  <a:schemeClr val="bg1"/>
                </a:solidFill>
              </a:rPr>
              <a:t>Ethan </a:t>
            </a:r>
          </a:p>
          <a:p>
            <a:r>
              <a:rPr lang="en-US" sz="2800" dirty="0">
                <a:solidFill>
                  <a:schemeClr val="bg1"/>
                </a:solidFill>
              </a:rPr>
              <a:t>The friend that doesn’t always pay you back </a:t>
            </a:r>
          </a:p>
          <a:p>
            <a:r>
              <a:rPr lang="en-US" sz="2800" dirty="0">
                <a:solidFill>
                  <a:schemeClr val="bg1"/>
                </a:solidFill>
              </a:rPr>
              <a:t>Isn’t the most reliable person and you don’t get along super well. </a:t>
            </a:r>
          </a:p>
          <a:p>
            <a:r>
              <a:rPr lang="en-US" sz="2800" dirty="0">
                <a:solidFill>
                  <a:schemeClr val="bg1"/>
                </a:solidFill>
              </a:rPr>
              <a:t>But his </a:t>
            </a:r>
            <a:r>
              <a:rPr lang="en-US" sz="2800" b="1" u="sng" dirty="0">
                <a:solidFill>
                  <a:schemeClr val="bg1"/>
                </a:solidFill>
              </a:rPr>
              <a:t>parents have a </a:t>
            </a:r>
            <a:r>
              <a:rPr lang="en-US" b="1" u="sng" dirty="0">
                <a:solidFill>
                  <a:schemeClr val="bg1"/>
                </a:solidFill>
              </a:rPr>
              <a:t>lake</a:t>
            </a:r>
            <a:r>
              <a:rPr lang="en-US" sz="2800" b="1" u="sng" dirty="0">
                <a:solidFill>
                  <a:schemeClr val="bg1"/>
                </a:solidFill>
              </a:rPr>
              <a:t> house</a:t>
            </a:r>
            <a:r>
              <a:rPr lang="en-US" sz="2800" dirty="0">
                <a:solidFill>
                  <a:schemeClr val="bg1"/>
                </a:solidFill>
              </a:rPr>
              <a:t>, so you want to stay on his good side, so he continues to invite you. </a:t>
            </a: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19262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solidFill>
                  <a:schemeClr val="bg1"/>
                </a:solidFill>
              </a:rPr>
              <a:t>Sofia S.  </a:t>
            </a:r>
          </a:p>
          <a:p>
            <a:r>
              <a:rPr lang="en-US" dirty="0">
                <a:solidFill>
                  <a:schemeClr val="bg1"/>
                </a:solidFill>
              </a:rPr>
              <a:t>New person to the group </a:t>
            </a:r>
          </a:p>
          <a:p>
            <a:r>
              <a:rPr lang="en-US" dirty="0">
                <a:solidFill>
                  <a:schemeClr val="bg1"/>
                </a:solidFill>
              </a:rPr>
              <a:t>First time she’s been out with anyone in the group </a:t>
            </a:r>
          </a:p>
          <a:p>
            <a:pPr marL="0" indent="0">
              <a:buNone/>
            </a:pPr>
            <a:r>
              <a:rPr lang="en-US" sz="3500" b="1" dirty="0">
                <a:solidFill>
                  <a:schemeClr val="bg1"/>
                </a:solidFill>
              </a:rPr>
              <a:t>Jalen </a:t>
            </a:r>
          </a:p>
          <a:p>
            <a:r>
              <a:rPr lang="en-US" dirty="0">
                <a:solidFill>
                  <a:schemeClr val="bg1"/>
                </a:solidFill>
              </a:rPr>
              <a:t>Has helped you often in the past</a:t>
            </a:r>
          </a:p>
          <a:p>
            <a:r>
              <a:rPr lang="en-US" dirty="0">
                <a:solidFill>
                  <a:schemeClr val="bg1"/>
                </a:solidFill>
              </a:rPr>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solidFill>
                  <a:schemeClr val="bg1"/>
                </a:solidFill>
              </a:rPr>
              <a:t>Ryan </a:t>
            </a:r>
          </a:p>
          <a:p>
            <a:r>
              <a:rPr lang="en-US" sz="2800" dirty="0">
                <a:solidFill>
                  <a:schemeClr val="bg1"/>
                </a:solidFill>
              </a:rPr>
              <a:t>Not friends and a bit of a bully. </a:t>
            </a:r>
          </a:p>
          <a:p>
            <a:r>
              <a:rPr lang="en-US" sz="2800" dirty="0">
                <a:solidFill>
                  <a:schemeClr val="bg1"/>
                </a:solidFill>
              </a:rPr>
              <a:t>You have a really bad history, and tension between you two is building. </a:t>
            </a:r>
          </a:p>
          <a:p>
            <a:r>
              <a:rPr lang="en-US" sz="2800" dirty="0">
                <a:solidFill>
                  <a:schemeClr val="bg1"/>
                </a:solidFill>
              </a:rPr>
              <a:t>Makes life miserable for everyone if he doesn’t get his way</a:t>
            </a:r>
          </a:p>
          <a:p>
            <a:pPr marL="0" indent="0">
              <a:buNone/>
            </a:pPr>
            <a:r>
              <a:rPr lang="en-US" sz="3500" b="1" dirty="0">
                <a:solidFill>
                  <a:schemeClr val="bg1"/>
                </a:solidFill>
              </a:rPr>
              <a:t>Ethan </a:t>
            </a:r>
          </a:p>
          <a:p>
            <a:r>
              <a:rPr lang="en-US" sz="2800" dirty="0">
                <a:solidFill>
                  <a:schemeClr val="bg1"/>
                </a:solidFill>
              </a:rPr>
              <a:t>The friend that doesn’t always pay you back </a:t>
            </a:r>
          </a:p>
          <a:p>
            <a:r>
              <a:rPr lang="en-US" sz="2800" dirty="0">
                <a:solidFill>
                  <a:schemeClr val="bg1"/>
                </a:solidFill>
              </a:rPr>
              <a:t>Isn’t the most reliable person and you don’t get along super well. </a:t>
            </a:r>
          </a:p>
          <a:p>
            <a:r>
              <a:rPr lang="en-US" sz="2800" dirty="0">
                <a:solidFill>
                  <a:schemeClr val="bg1"/>
                </a:solidFill>
              </a:rPr>
              <a:t>But his </a:t>
            </a:r>
            <a:r>
              <a:rPr lang="en-US" sz="2800" b="1" u="sng" dirty="0">
                <a:solidFill>
                  <a:schemeClr val="bg1"/>
                </a:solidFill>
              </a:rPr>
              <a:t>parents have a </a:t>
            </a:r>
            <a:r>
              <a:rPr lang="en-US" b="1" u="sng" dirty="0">
                <a:solidFill>
                  <a:schemeClr val="bg1"/>
                </a:solidFill>
              </a:rPr>
              <a:t>lake</a:t>
            </a:r>
            <a:r>
              <a:rPr lang="en-US" sz="2800" b="1" u="sng" dirty="0">
                <a:solidFill>
                  <a:schemeClr val="bg1"/>
                </a:solidFill>
              </a:rPr>
              <a:t> house</a:t>
            </a:r>
            <a:r>
              <a:rPr lang="en-US" sz="2800" dirty="0">
                <a:solidFill>
                  <a:schemeClr val="bg1"/>
                </a:solidFill>
              </a:rPr>
              <a:t>, so you want to stay on his good side, so he continues to invite you. </a:t>
            </a: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36239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solidFill>
                  <a:schemeClr val="bg1"/>
                </a:solidFill>
              </a:rPr>
              <a:t>Jalen </a:t>
            </a:r>
          </a:p>
          <a:p>
            <a:r>
              <a:rPr lang="en-US" dirty="0">
                <a:solidFill>
                  <a:schemeClr val="bg1"/>
                </a:solidFill>
              </a:rPr>
              <a:t>Has helped you often in the past</a:t>
            </a:r>
          </a:p>
          <a:p>
            <a:r>
              <a:rPr lang="en-US" dirty="0">
                <a:solidFill>
                  <a:schemeClr val="bg1"/>
                </a:solidFill>
              </a:rPr>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solidFill>
                  <a:schemeClr val="bg1"/>
                </a:solidFill>
              </a:rPr>
              <a:t>Ryan </a:t>
            </a:r>
          </a:p>
          <a:p>
            <a:r>
              <a:rPr lang="en-US" sz="2800" dirty="0">
                <a:solidFill>
                  <a:schemeClr val="bg1"/>
                </a:solidFill>
              </a:rPr>
              <a:t>Not friends and a bit of a bully. </a:t>
            </a:r>
          </a:p>
          <a:p>
            <a:r>
              <a:rPr lang="en-US" sz="2800" dirty="0">
                <a:solidFill>
                  <a:schemeClr val="bg1"/>
                </a:solidFill>
              </a:rPr>
              <a:t>You have a really bad history, and tension between you two is building. </a:t>
            </a:r>
          </a:p>
          <a:p>
            <a:r>
              <a:rPr lang="en-US" sz="2800" dirty="0">
                <a:solidFill>
                  <a:schemeClr val="bg1"/>
                </a:solidFill>
              </a:rPr>
              <a:t>Makes life miserable for everyone if he doesn’t get his way</a:t>
            </a:r>
          </a:p>
          <a:p>
            <a:pPr marL="0" indent="0">
              <a:buNone/>
            </a:pPr>
            <a:r>
              <a:rPr lang="en-US" sz="3500" b="1" dirty="0">
                <a:solidFill>
                  <a:schemeClr val="bg1"/>
                </a:solidFill>
              </a:rPr>
              <a:t>Ethan </a:t>
            </a:r>
          </a:p>
          <a:p>
            <a:r>
              <a:rPr lang="en-US" sz="2800" dirty="0">
                <a:solidFill>
                  <a:schemeClr val="bg1"/>
                </a:solidFill>
              </a:rPr>
              <a:t>The friend that doesn’t always pay you back </a:t>
            </a:r>
          </a:p>
          <a:p>
            <a:r>
              <a:rPr lang="en-US" sz="2800" dirty="0">
                <a:solidFill>
                  <a:schemeClr val="bg1"/>
                </a:solidFill>
              </a:rPr>
              <a:t>Isn’t the most reliable person and you don’t get along super well. </a:t>
            </a:r>
          </a:p>
          <a:p>
            <a:r>
              <a:rPr lang="en-US" sz="2800" dirty="0">
                <a:solidFill>
                  <a:schemeClr val="bg1"/>
                </a:solidFill>
              </a:rPr>
              <a:t>But his </a:t>
            </a:r>
            <a:r>
              <a:rPr lang="en-US" sz="2800" b="1" u="sng" dirty="0">
                <a:solidFill>
                  <a:schemeClr val="bg1"/>
                </a:solidFill>
              </a:rPr>
              <a:t>parents have a </a:t>
            </a:r>
            <a:r>
              <a:rPr lang="en-US" b="1" u="sng" dirty="0">
                <a:solidFill>
                  <a:schemeClr val="bg1"/>
                </a:solidFill>
              </a:rPr>
              <a:t>lake</a:t>
            </a:r>
            <a:r>
              <a:rPr lang="en-US" sz="2800" b="1" u="sng" dirty="0">
                <a:solidFill>
                  <a:schemeClr val="bg1"/>
                </a:solidFill>
              </a:rPr>
              <a:t> house</a:t>
            </a:r>
            <a:r>
              <a:rPr lang="en-US" sz="2800" dirty="0">
                <a:solidFill>
                  <a:schemeClr val="bg1"/>
                </a:solidFill>
              </a:rPr>
              <a:t>, so you want to stay on his good side, so he continues to invite you. </a:t>
            </a: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22090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solidFill>
                  <a:schemeClr val="bg1"/>
                </a:solidFill>
              </a:rPr>
              <a:t>Ryan </a:t>
            </a:r>
          </a:p>
          <a:p>
            <a:r>
              <a:rPr lang="en-US" sz="2800" dirty="0">
                <a:solidFill>
                  <a:schemeClr val="bg1"/>
                </a:solidFill>
              </a:rPr>
              <a:t>Not friends and a bit of a bully. </a:t>
            </a:r>
          </a:p>
          <a:p>
            <a:r>
              <a:rPr lang="en-US" sz="2800" dirty="0">
                <a:solidFill>
                  <a:schemeClr val="bg1"/>
                </a:solidFill>
              </a:rPr>
              <a:t>You have a really bad history, and tension between you two is building. </a:t>
            </a:r>
          </a:p>
          <a:p>
            <a:r>
              <a:rPr lang="en-US" sz="2800" dirty="0">
                <a:solidFill>
                  <a:schemeClr val="bg1"/>
                </a:solidFill>
              </a:rPr>
              <a:t>Makes life miserable for everyone if he doesn’t get his way</a:t>
            </a:r>
          </a:p>
          <a:p>
            <a:pPr marL="0" indent="0">
              <a:buNone/>
            </a:pPr>
            <a:r>
              <a:rPr lang="en-US" sz="3500" b="1" dirty="0">
                <a:solidFill>
                  <a:schemeClr val="bg1"/>
                </a:solidFill>
              </a:rPr>
              <a:t>Ethan </a:t>
            </a:r>
          </a:p>
          <a:p>
            <a:r>
              <a:rPr lang="en-US" sz="2800" dirty="0">
                <a:solidFill>
                  <a:schemeClr val="bg1"/>
                </a:solidFill>
              </a:rPr>
              <a:t>The friend that doesn’t always pay you back </a:t>
            </a:r>
          </a:p>
          <a:p>
            <a:r>
              <a:rPr lang="en-US" sz="2800" dirty="0">
                <a:solidFill>
                  <a:schemeClr val="bg1"/>
                </a:solidFill>
              </a:rPr>
              <a:t>Isn’t the most reliable person and you don’t get along super well. </a:t>
            </a:r>
          </a:p>
          <a:p>
            <a:r>
              <a:rPr lang="en-US" sz="2800" dirty="0">
                <a:solidFill>
                  <a:schemeClr val="bg1"/>
                </a:solidFill>
              </a:rPr>
              <a:t>But his </a:t>
            </a:r>
            <a:r>
              <a:rPr lang="en-US" sz="2800" b="1" u="sng" dirty="0">
                <a:solidFill>
                  <a:schemeClr val="bg1"/>
                </a:solidFill>
              </a:rPr>
              <a:t>parents have a </a:t>
            </a:r>
            <a:r>
              <a:rPr lang="en-US" b="1" u="sng" dirty="0">
                <a:solidFill>
                  <a:schemeClr val="bg1"/>
                </a:solidFill>
              </a:rPr>
              <a:t>lake</a:t>
            </a:r>
            <a:r>
              <a:rPr lang="en-US" sz="2800" b="1" u="sng" dirty="0">
                <a:solidFill>
                  <a:schemeClr val="bg1"/>
                </a:solidFill>
              </a:rPr>
              <a:t> house</a:t>
            </a:r>
            <a:r>
              <a:rPr lang="en-US" sz="2800" dirty="0">
                <a:solidFill>
                  <a:schemeClr val="bg1"/>
                </a:solidFill>
              </a:rPr>
              <a:t>, so you want to stay on his good side, so he continues to invite you. </a:t>
            </a: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54685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solidFill>
                  <a:schemeClr val="bg1"/>
                </a:solidFill>
              </a:rPr>
              <a:t>Ethan </a:t>
            </a:r>
          </a:p>
          <a:p>
            <a:r>
              <a:rPr lang="en-US" sz="2800" dirty="0">
                <a:solidFill>
                  <a:schemeClr val="bg1"/>
                </a:solidFill>
              </a:rPr>
              <a:t>The friend that doesn’t always pay you back </a:t>
            </a:r>
          </a:p>
          <a:p>
            <a:r>
              <a:rPr lang="en-US" sz="2800" dirty="0">
                <a:solidFill>
                  <a:schemeClr val="bg1"/>
                </a:solidFill>
              </a:rPr>
              <a:t>Isn’t the most reliable person and you don’t get along super well. </a:t>
            </a:r>
          </a:p>
          <a:p>
            <a:r>
              <a:rPr lang="en-US" sz="2800" dirty="0">
                <a:solidFill>
                  <a:schemeClr val="bg1"/>
                </a:solidFill>
              </a:rPr>
              <a:t>But his </a:t>
            </a:r>
            <a:r>
              <a:rPr lang="en-US" sz="2800" b="1" u="sng" dirty="0">
                <a:solidFill>
                  <a:schemeClr val="bg1"/>
                </a:solidFill>
              </a:rPr>
              <a:t>parents have a </a:t>
            </a:r>
            <a:r>
              <a:rPr lang="en-US" b="1" u="sng" dirty="0">
                <a:solidFill>
                  <a:schemeClr val="bg1"/>
                </a:solidFill>
              </a:rPr>
              <a:t>lake</a:t>
            </a:r>
            <a:r>
              <a:rPr lang="en-US" sz="2800" b="1" u="sng" dirty="0">
                <a:solidFill>
                  <a:schemeClr val="bg1"/>
                </a:solidFill>
              </a:rPr>
              <a:t> house</a:t>
            </a:r>
            <a:r>
              <a:rPr lang="en-US" sz="2800" dirty="0">
                <a:solidFill>
                  <a:schemeClr val="bg1"/>
                </a:solidFill>
              </a:rPr>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454228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b="1" u="sng" dirty="0"/>
              <a:t>parents have a beach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solidFill>
                  <a:schemeClr val="bg1"/>
                </a:solidFill>
              </a:rPr>
              <a:t>Sara A. </a:t>
            </a:r>
          </a:p>
          <a:p>
            <a:pPr marL="233363" indent="-233363">
              <a:buFont typeface="Arial" panose="020B0604020202020204" pitchFamily="34" charset="0"/>
              <a:buChar char="•"/>
            </a:pPr>
            <a:r>
              <a:rPr lang="en-US" sz="3600" dirty="0">
                <a:solidFill>
                  <a:schemeClr val="bg1"/>
                </a:solidFill>
              </a:rPr>
              <a:t>The friend that always promises they will pay you back but only pays you back half the time</a:t>
            </a:r>
          </a:p>
          <a:p>
            <a:pPr marL="233363" lvl="0" indent="-233363">
              <a:buFont typeface="Arial" panose="020B0604020202020204" pitchFamily="34" charset="0"/>
              <a:buChar char="•"/>
            </a:pPr>
            <a:r>
              <a:rPr lang="en-US" sz="3600" dirty="0">
                <a:solidFill>
                  <a:schemeClr val="bg1"/>
                </a:solidFill>
              </a:rPr>
              <a:t>Your </a:t>
            </a:r>
            <a:r>
              <a:rPr lang="en-US" sz="3600" b="1" dirty="0">
                <a:solidFill>
                  <a:schemeClr val="bg1"/>
                </a:solidFill>
              </a:rPr>
              <a:t>girl scout cookie hookup</a:t>
            </a:r>
            <a:r>
              <a:rPr lang="en-US" sz="3600" dirty="0">
                <a:solidFill>
                  <a:schemeClr val="bg1"/>
                </a:solidFill>
              </a:rPr>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61382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b="1" u="sng" dirty="0"/>
              <a:t>parents have a beach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t>Sara A. </a:t>
            </a:r>
          </a:p>
          <a:p>
            <a:pPr marL="233363" indent="-233363">
              <a:buFont typeface="Arial" panose="020B0604020202020204" pitchFamily="34" charset="0"/>
              <a:buChar char="•"/>
            </a:pPr>
            <a:r>
              <a:rPr lang="en-US" sz="3600" dirty="0"/>
              <a:t>The friend that always promises they will pay you back but only pays you back half the time</a:t>
            </a:r>
          </a:p>
          <a:p>
            <a:pPr marL="233363" lvl="0" indent="-233363">
              <a:buFont typeface="Arial" panose="020B0604020202020204" pitchFamily="34" charset="0"/>
              <a:buChar char="•"/>
            </a:pPr>
            <a:r>
              <a:rPr lang="en-US" sz="3600" dirty="0"/>
              <a:t>Your </a:t>
            </a:r>
            <a:r>
              <a:rPr lang="en-US" sz="3600" b="1" dirty="0"/>
              <a:t>girl scout cookie hookup</a:t>
            </a:r>
            <a:r>
              <a:rPr lang="en-US" sz="3600" dirty="0"/>
              <a:t> – you eat A LOT of cookies</a:t>
            </a:r>
          </a:p>
          <a:p>
            <a:r>
              <a:rPr lang="en-US" sz="4600" b="1" dirty="0">
                <a:solidFill>
                  <a:schemeClr val="bg1"/>
                </a:solidFill>
              </a:rPr>
              <a:t>Faith   </a:t>
            </a:r>
          </a:p>
          <a:p>
            <a:pPr marL="233363" indent="-233363">
              <a:buFont typeface="Arial" panose="020B0604020202020204" pitchFamily="34" charset="0"/>
              <a:buChar char="•"/>
            </a:pPr>
            <a:r>
              <a:rPr lang="en-US" sz="3600" dirty="0">
                <a:solidFill>
                  <a:schemeClr val="bg1"/>
                </a:solidFill>
              </a:rPr>
              <a:t>The friend that takes two weeks of nagging and dozens of reminders but eventually always pays you back</a:t>
            </a:r>
          </a:p>
          <a:p>
            <a:pPr marL="233363" indent="-233363">
              <a:buFont typeface="Arial" panose="020B0604020202020204" pitchFamily="34" charset="0"/>
              <a:buChar char="•"/>
            </a:pPr>
            <a:r>
              <a:rPr lang="en-US" sz="3600" dirty="0">
                <a:solidFill>
                  <a:schemeClr val="bg1"/>
                </a:solidFill>
              </a:rPr>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p>
        </p:txBody>
      </p:sp>
    </p:spTree>
    <p:extLst>
      <p:ext uri="{BB962C8B-B14F-4D97-AF65-F5344CB8AC3E}">
        <p14:creationId xmlns:p14="http://schemas.microsoft.com/office/powerpoint/2010/main" val="291626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b="1" u="sng" dirty="0"/>
              <a:t>parents have a beach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t>Sara A. </a:t>
            </a:r>
          </a:p>
          <a:p>
            <a:pPr marL="233363" indent="-233363">
              <a:buFont typeface="Arial" panose="020B0604020202020204" pitchFamily="34" charset="0"/>
              <a:buChar char="•"/>
            </a:pPr>
            <a:r>
              <a:rPr lang="en-US" sz="3600" dirty="0"/>
              <a:t>The friend that always promises they will pay you back but only pays you back half the time</a:t>
            </a:r>
          </a:p>
          <a:p>
            <a:pPr marL="233363" lvl="0" indent="-233363">
              <a:buFont typeface="Arial" panose="020B0604020202020204" pitchFamily="34" charset="0"/>
              <a:buChar char="•"/>
            </a:pPr>
            <a:r>
              <a:rPr lang="en-US" sz="3600" dirty="0"/>
              <a:t>Your </a:t>
            </a:r>
            <a:r>
              <a:rPr lang="en-US" sz="3600" b="1" dirty="0"/>
              <a:t>girl scout cookie hookup</a:t>
            </a:r>
            <a:r>
              <a:rPr lang="en-US" sz="3600" dirty="0"/>
              <a:t> – you eat A LOT of cookies</a:t>
            </a:r>
          </a:p>
          <a:p>
            <a:r>
              <a:rPr lang="en-US" sz="4600" b="1" dirty="0"/>
              <a:t>Faith   </a:t>
            </a:r>
          </a:p>
          <a:p>
            <a:pPr marL="233363" indent="-233363">
              <a:buFont typeface="Arial" panose="020B0604020202020204" pitchFamily="34" charset="0"/>
              <a:buChar char="•"/>
            </a:pPr>
            <a:r>
              <a:rPr lang="en-US" sz="3600" dirty="0"/>
              <a:t>The friend that takes two weeks of nagging and dozens of reminders but eventually always pays you back</a:t>
            </a:r>
          </a:p>
          <a:p>
            <a:pPr marL="233363" indent="-233363">
              <a:buFont typeface="Arial" panose="020B0604020202020204" pitchFamily="34" charset="0"/>
              <a:buChar char="•"/>
            </a:pPr>
            <a:r>
              <a:rPr lang="en-US" sz="3600" dirty="0"/>
              <a:t>longtime friend that you sometimes bicker with </a:t>
            </a:r>
          </a:p>
          <a:p>
            <a:pPr lvl="0"/>
            <a:r>
              <a:rPr lang="en-US" sz="4600" b="1" dirty="0">
                <a:solidFill>
                  <a:schemeClr val="bg1"/>
                </a:solidFill>
              </a:rPr>
              <a:t>Noah K. </a:t>
            </a:r>
          </a:p>
          <a:p>
            <a:pPr marL="233363" lvl="0" indent="-233363">
              <a:buFont typeface="Arial" panose="020B0604020202020204" pitchFamily="34" charset="0"/>
              <a:buChar char="•"/>
            </a:pPr>
            <a:r>
              <a:rPr lang="en-US" sz="3600" dirty="0">
                <a:solidFill>
                  <a:schemeClr val="bg1"/>
                </a:solidFill>
              </a:rPr>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p>
        </p:txBody>
      </p:sp>
    </p:spTree>
    <p:extLst>
      <p:ext uri="{BB962C8B-B14F-4D97-AF65-F5344CB8AC3E}">
        <p14:creationId xmlns:p14="http://schemas.microsoft.com/office/powerpoint/2010/main" val="65877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B2FD6-AA63-B9C2-5364-ED846B4081AF}"/>
              </a:ext>
            </a:extLst>
          </p:cNvPr>
          <p:cNvSpPr>
            <a:spLocks noGrp="1"/>
          </p:cNvSpPr>
          <p:nvPr>
            <p:ph type="title"/>
          </p:nvPr>
        </p:nvSpPr>
        <p:spPr>
          <a:xfrm>
            <a:off x="1371599" y="294538"/>
            <a:ext cx="9895951" cy="1033669"/>
          </a:xfrm>
        </p:spPr>
        <p:txBody>
          <a:bodyPr>
            <a:normAutofit/>
          </a:bodyPr>
          <a:lstStyle/>
          <a:p>
            <a:pPr algn="ctr"/>
            <a:r>
              <a:rPr lang="en-US" sz="5400" b="1" dirty="0">
                <a:solidFill>
                  <a:srgbClr val="FFFFFF"/>
                </a:solidFill>
              </a:rPr>
              <a:t>Goals for this Activity </a:t>
            </a:r>
          </a:p>
        </p:txBody>
      </p:sp>
      <p:sp>
        <p:nvSpPr>
          <p:cNvPr id="3" name="Content Placeholder 2">
            <a:extLst>
              <a:ext uri="{FF2B5EF4-FFF2-40B4-BE49-F238E27FC236}">
                <a16:creationId xmlns:a16="http://schemas.microsoft.com/office/drawing/2014/main" id="{7DDD7EF7-C6E4-BBFB-987C-500347525E51}"/>
              </a:ext>
            </a:extLst>
          </p:cNvPr>
          <p:cNvSpPr>
            <a:spLocks noGrp="1"/>
          </p:cNvSpPr>
          <p:nvPr>
            <p:ph idx="1"/>
          </p:nvPr>
        </p:nvSpPr>
        <p:spPr>
          <a:xfrm>
            <a:off x="648556" y="1765620"/>
            <a:ext cx="10894884" cy="4797842"/>
          </a:xfrm>
        </p:spPr>
        <p:txBody>
          <a:bodyPr anchor="ctr">
            <a:normAutofit/>
          </a:bodyPr>
          <a:lstStyle/>
          <a:p>
            <a:pPr marL="514350" indent="-514350">
              <a:buFont typeface="+mj-lt"/>
              <a:buAutoNum type="arabicPeriod"/>
            </a:pPr>
            <a:r>
              <a:rPr lang="en-US" sz="3200" dirty="0">
                <a:solidFill>
                  <a:schemeClr val="bg1"/>
                </a:solidFill>
              </a:rPr>
              <a:t>Understand how and why countries form </a:t>
            </a:r>
            <a:r>
              <a:rPr lang="en-US" sz="3200" b="1" dirty="0">
                <a:solidFill>
                  <a:schemeClr val="bg1"/>
                </a:solidFill>
              </a:rPr>
              <a:t>informal agreements</a:t>
            </a:r>
          </a:p>
          <a:p>
            <a:pPr marL="514350" indent="-514350">
              <a:buFont typeface="+mj-lt"/>
              <a:buAutoNum type="arabicPeriod"/>
            </a:pPr>
            <a:endParaRPr lang="en-US" sz="3200" dirty="0">
              <a:solidFill>
                <a:schemeClr val="bg1"/>
              </a:solidFill>
            </a:endParaRPr>
          </a:p>
          <a:p>
            <a:pPr marL="514350" indent="-514350">
              <a:buFont typeface="+mj-lt"/>
              <a:buAutoNum type="arabicPeriod"/>
            </a:pPr>
            <a:r>
              <a:rPr lang="en-US" sz="3200" dirty="0">
                <a:solidFill>
                  <a:schemeClr val="bg1"/>
                </a:solidFill>
              </a:rPr>
              <a:t>Understand </a:t>
            </a:r>
            <a:r>
              <a:rPr lang="en-US" sz="3200" dirty="0">
                <a:solidFill>
                  <a:schemeClr val="bg1"/>
                </a:solidFill>
                <a:effectLst/>
              </a:rPr>
              <a:t>how </a:t>
            </a:r>
            <a:r>
              <a:rPr lang="en-US" sz="3200" b="1" dirty="0">
                <a:solidFill>
                  <a:schemeClr val="bg1"/>
                </a:solidFill>
                <a:effectLst/>
              </a:rPr>
              <a:t>national reputation </a:t>
            </a:r>
            <a:r>
              <a:rPr lang="en-US" sz="3200" dirty="0">
                <a:solidFill>
                  <a:schemeClr val="bg1"/>
                </a:solidFill>
                <a:effectLst/>
              </a:rPr>
              <a:t>can facilitate cooperation </a:t>
            </a:r>
          </a:p>
          <a:p>
            <a:pPr marL="514350" indent="-514350">
              <a:buFont typeface="+mj-lt"/>
              <a:buAutoNum type="arabicPeriod"/>
            </a:pPr>
            <a:endParaRPr lang="en-US" sz="3200" dirty="0">
              <a:solidFill>
                <a:schemeClr val="bg1"/>
              </a:solidFill>
            </a:endParaRPr>
          </a:p>
          <a:p>
            <a:pPr marL="514350" indent="-514350">
              <a:buFont typeface="+mj-lt"/>
              <a:buAutoNum type="arabicPeriod"/>
            </a:pPr>
            <a:r>
              <a:rPr lang="en-US" sz="3200" dirty="0">
                <a:solidFill>
                  <a:schemeClr val="bg1"/>
                </a:solidFill>
              </a:rPr>
              <a:t>Understand the three important strategies countries use to make cooperation easier (</a:t>
            </a:r>
            <a:r>
              <a:rPr lang="en-US" sz="3200" b="1" dirty="0">
                <a:solidFill>
                  <a:schemeClr val="bg1"/>
                </a:solidFill>
              </a:rPr>
              <a:t>iteration</a:t>
            </a:r>
            <a:r>
              <a:rPr lang="en-US" sz="3200" dirty="0">
                <a:solidFill>
                  <a:schemeClr val="bg1"/>
                </a:solidFill>
              </a:rPr>
              <a:t>, </a:t>
            </a:r>
            <a:r>
              <a:rPr lang="en-US" sz="3200" b="1" dirty="0">
                <a:solidFill>
                  <a:schemeClr val="bg1"/>
                </a:solidFill>
              </a:rPr>
              <a:t>issue-linkage</a:t>
            </a:r>
            <a:r>
              <a:rPr lang="en-US" sz="3200" dirty="0">
                <a:solidFill>
                  <a:schemeClr val="bg1"/>
                </a:solidFill>
              </a:rPr>
              <a:t>, and </a:t>
            </a:r>
            <a:r>
              <a:rPr lang="en-US" sz="3200" b="1" dirty="0">
                <a:solidFill>
                  <a:schemeClr val="bg1"/>
                </a:solidFill>
              </a:rPr>
              <a:t>coercion</a:t>
            </a:r>
            <a:r>
              <a:rPr lang="en-US" sz="3200" dirty="0">
                <a:solidFill>
                  <a:schemeClr val="bg1"/>
                </a:solidFill>
              </a:rPr>
              <a:t>). </a:t>
            </a:r>
          </a:p>
        </p:txBody>
      </p:sp>
    </p:spTree>
    <p:extLst>
      <p:ext uri="{BB962C8B-B14F-4D97-AF65-F5344CB8AC3E}">
        <p14:creationId xmlns:p14="http://schemas.microsoft.com/office/powerpoint/2010/main" val="382181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b="1" u="sng" dirty="0"/>
              <a:t>parents have a beach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t>Sara A. </a:t>
            </a:r>
          </a:p>
          <a:p>
            <a:pPr marL="233363" indent="-233363">
              <a:buFont typeface="Arial" panose="020B0604020202020204" pitchFamily="34" charset="0"/>
              <a:buChar char="•"/>
            </a:pPr>
            <a:r>
              <a:rPr lang="en-US" sz="3600" dirty="0"/>
              <a:t>The friend that always promises they will pay you back but only pays you back half the time</a:t>
            </a:r>
          </a:p>
          <a:p>
            <a:pPr marL="233363" lvl="0" indent="-233363">
              <a:buFont typeface="Arial" panose="020B0604020202020204" pitchFamily="34" charset="0"/>
              <a:buChar char="•"/>
            </a:pPr>
            <a:r>
              <a:rPr lang="en-US" sz="3600" dirty="0"/>
              <a:t>Your </a:t>
            </a:r>
            <a:r>
              <a:rPr lang="en-US" sz="3600" b="1" dirty="0"/>
              <a:t>girl scout cookie hookup</a:t>
            </a:r>
            <a:r>
              <a:rPr lang="en-US" sz="3600" dirty="0"/>
              <a:t> – you eat A LOT of cookies</a:t>
            </a:r>
          </a:p>
          <a:p>
            <a:r>
              <a:rPr lang="en-US" sz="4600" b="1" dirty="0"/>
              <a:t>Faith   </a:t>
            </a:r>
          </a:p>
          <a:p>
            <a:pPr marL="233363" indent="-233363">
              <a:buFont typeface="Arial" panose="020B0604020202020204" pitchFamily="34" charset="0"/>
              <a:buChar char="•"/>
            </a:pPr>
            <a:r>
              <a:rPr lang="en-US" sz="3600" dirty="0"/>
              <a:t>The friend that takes two weeks of nagging and dozens of reminders but eventually always pays you back</a:t>
            </a:r>
          </a:p>
          <a:p>
            <a:pPr marL="233363" indent="-233363">
              <a:buFont typeface="Arial" panose="020B0604020202020204" pitchFamily="34" charset="0"/>
              <a:buChar char="•"/>
            </a:pPr>
            <a:r>
              <a:rPr lang="en-US" sz="3600" dirty="0"/>
              <a:t>longtime friend that you sometimes bicker with </a:t>
            </a:r>
          </a:p>
          <a:p>
            <a:pPr lvl="0"/>
            <a:r>
              <a:rPr lang="en-US" sz="4600" b="1" dirty="0"/>
              <a:t>Noah K. </a:t>
            </a:r>
          </a:p>
          <a:p>
            <a:pPr marL="233363" lvl="0" indent="-233363">
              <a:buFont typeface="Arial" panose="020B0604020202020204" pitchFamily="34" charset="0"/>
              <a:buChar char="•"/>
            </a:pPr>
            <a:r>
              <a:rPr lang="en-US" sz="3600" dirty="0"/>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p>
        </p:txBody>
      </p:sp>
    </p:spTree>
    <p:extLst>
      <p:ext uri="{BB962C8B-B14F-4D97-AF65-F5344CB8AC3E}">
        <p14:creationId xmlns:p14="http://schemas.microsoft.com/office/powerpoint/2010/main" val="264938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826064-912C-33D8-6B92-40158A2C7505}"/>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b="1" i="1" kern="1200" dirty="0">
                <a:solidFill>
                  <a:schemeClr val="tx1"/>
                </a:solidFill>
                <a:effectLst/>
                <a:latin typeface="+mj-lt"/>
                <a:ea typeface="+mj-ea"/>
                <a:cs typeface="+mj-cs"/>
              </a:rPr>
              <a:t>Step 2: Deciding Who to "Spot" (10-15 Minutes)</a:t>
            </a:r>
            <a:endParaRPr lang="en-US" sz="7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4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children's names&#10;&#10;Description automatically generated">
            <a:extLst>
              <a:ext uri="{FF2B5EF4-FFF2-40B4-BE49-F238E27FC236}">
                <a16:creationId xmlns:a16="http://schemas.microsoft.com/office/drawing/2014/main" id="{177BF41F-5AE7-49BB-3DC6-0F1686A8BEDA}"/>
              </a:ext>
            </a:extLst>
          </p:cNvPr>
          <p:cNvPicPr>
            <a:picLocks noChangeAspect="1"/>
          </p:cNvPicPr>
          <p:nvPr/>
        </p:nvPicPr>
        <p:blipFill>
          <a:blip r:embed="rId2"/>
          <a:stretch>
            <a:fillRect/>
          </a:stretch>
        </p:blipFill>
        <p:spPr>
          <a:xfrm>
            <a:off x="3200533" y="0"/>
            <a:ext cx="5790934" cy="6858000"/>
          </a:xfrm>
          <a:prstGeom prst="rect">
            <a:avLst/>
          </a:prstGeom>
        </p:spPr>
      </p:pic>
    </p:spTree>
    <p:extLst>
      <p:ext uri="{BB962C8B-B14F-4D97-AF65-F5344CB8AC3E}">
        <p14:creationId xmlns:p14="http://schemas.microsoft.com/office/powerpoint/2010/main" val="370219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211978"/>
            <a:ext cx="3978230" cy="6861175"/>
          </a:xfrm>
          <a:noFill/>
          <a:ln>
            <a:no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Don’t interact much </a:t>
            </a:r>
          </a:p>
          <a:p>
            <a:r>
              <a:rPr lang="en-US" dirty="0"/>
              <a:t>But your friends hang out with him a lot and say he’s reliable</a:t>
            </a:r>
          </a:p>
          <a:p>
            <a:pPr marL="0" indent="0">
              <a:buNone/>
            </a:pPr>
            <a:r>
              <a:rPr lang="en-US" sz="3500" b="1" dirty="0"/>
              <a:t>Sofia S.  </a:t>
            </a:r>
          </a:p>
          <a:p>
            <a:r>
              <a:rPr lang="en-US" dirty="0"/>
              <a:t>New person to the group </a:t>
            </a:r>
          </a:p>
          <a:p>
            <a:r>
              <a:rPr lang="en-US" dirty="0"/>
              <a:t>First time she’s been out with anyone in the group </a:t>
            </a:r>
          </a:p>
          <a:p>
            <a:pPr marL="0" indent="0">
              <a:buNone/>
            </a:pPr>
            <a:r>
              <a:rPr lang="en-US" sz="3500" b="1" dirty="0"/>
              <a:t>Jalen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tx1"/>
            </a:solidFill>
          </a:ln>
        </p:spPr>
        <p:txBody>
          <a:bodyPr>
            <a:normAutofit fontScale="92500" lnSpcReduction="20000"/>
          </a:bodyPr>
          <a:lstStyle/>
          <a:p>
            <a:pPr marL="0" indent="0">
              <a:buNone/>
            </a:pPr>
            <a:r>
              <a:rPr lang="en-US" sz="3500" b="1" dirty="0"/>
              <a:t>Ryan </a:t>
            </a:r>
          </a:p>
          <a:p>
            <a:r>
              <a:rPr lang="en-US" sz="2800" dirty="0"/>
              <a:t>Not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b="1" u="sng" dirty="0"/>
              <a:t>parents have a </a:t>
            </a:r>
            <a:r>
              <a:rPr lang="en-US" b="1" u="sng" dirty="0"/>
              <a:t>lake</a:t>
            </a:r>
            <a:r>
              <a:rPr lang="en-US" sz="2800" b="1" u="sng" dirty="0"/>
              <a:t>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0" y="-3177"/>
            <a:ext cx="4235539" cy="6861177"/>
          </a:xfrm>
          <a:prstGeom prst="rect">
            <a:avLst/>
          </a:prstGeom>
          <a:noFill/>
          <a:ln>
            <a:noFill/>
          </a:ln>
        </p:spPr>
        <p:txBody>
          <a:bodyPr wrap="square" rtlCol="0">
            <a:normAutofit fontScale="70000" lnSpcReduction="20000"/>
          </a:bodyPr>
          <a:lstStyle/>
          <a:p>
            <a:pPr lvl="0"/>
            <a:r>
              <a:rPr lang="en-US" sz="4600" b="1" dirty="0"/>
              <a:t>Sara A. </a:t>
            </a:r>
          </a:p>
          <a:p>
            <a:pPr marL="233363" indent="-233363">
              <a:buFont typeface="Arial" panose="020B0604020202020204" pitchFamily="34" charset="0"/>
              <a:buChar char="•"/>
            </a:pPr>
            <a:r>
              <a:rPr lang="en-US" sz="3600" dirty="0"/>
              <a:t>The friend that always promises they will pay you back but only pays you back half the time</a:t>
            </a:r>
          </a:p>
          <a:p>
            <a:pPr marL="233363" lvl="0" indent="-233363">
              <a:buFont typeface="Arial" panose="020B0604020202020204" pitchFamily="34" charset="0"/>
              <a:buChar char="•"/>
            </a:pPr>
            <a:r>
              <a:rPr lang="en-US" sz="3600" dirty="0"/>
              <a:t>Your </a:t>
            </a:r>
            <a:r>
              <a:rPr lang="en-US" sz="3600" b="1" dirty="0"/>
              <a:t>girl scout cookie hookup</a:t>
            </a:r>
            <a:r>
              <a:rPr lang="en-US" sz="3600" dirty="0"/>
              <a:t> – you eat A LOT of cookies</a:t>
            </a:r>
          </a:p>
          <a:p>
            <a:r>
              <a:rPr lang="en-US" sz="4600" b="1" dirty="0"/>
              <a:t>Faith   </a:t>
            </a:r>
          </a:p>
          <a:p>
            <a:pPr marL="233363" indent="-233363">
              <a:buFont typeface="Arial" panose="020B0604020202020204" pitchFamily="34" charset="0"/>
              <a:buChar char="•"/>
            </a:pPr>
            <a:r>
              <a:rPr lang="en-US" sz="3600" dirty="0"/>
              <a:t>The friend that takes two weeks of nagging and dozens of reminders but eventually always pays you back</a:t>
            </a:r>
          </a:p>
          <a:p>
            <a:pPr marL="233363" indent="-233363">
              <a:buFont typeface="Arial" panose="020B0604020202020204" pitchFamily="34" charset="0"/>
              <a:buChar char="•"/>
            </a:pPr>
            <a:r>
              <a:rPr lang="en-US" sz="3600" dirty="0"/>
              <a:t>longtime friend that you sometimes bicker with </a:t>
            </a:r>
          </a:p>
          <a:p>
            <a:pPr lvl="0"/>
            <a:r>
              <a:rPr lang="en-US" sz="4600" b="1" dirty="0"/>
              <a:t>Noah K. </a:t>
            </a:r>
          </a:p>
          <a:p>
            <a:pPr marL="233363" lvl="0" indent="-233363">
              <a:buFont typeface="Arial" panose="020B0604020202020204" pitchFamily="34" charset="0"/>
              <a:buChar char="•"/>
            </a:pPr>
            <a:r>
              <a:rPr lang="en-US" sz="3600" dirty="0"/>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p>
        </p:txBody>
      </p:sp>
    </p:spTree>
    <p:extLst>
      <p:ext uri="{BB962C8B-B14F-4D97-AF65-F5344CB8AC3E}">
        <p14:creationId xmlns:p14="http://schemas.microsoft.com/office/powerpoint/2010/main" val="308534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3B905-D70F-771B-0938-E8419E9E38D5}"/>
              </a:ext>
            </a:extLst>
          </p:cNvPr>
          <p:cNvSpPr>
            <a:spLocks noGrp="1"/>
          </p:cNvSpPr>
          <p:nvPr>
            <p:ph type="title"/>
          </p:nvPr>
        </p:nvSpPr>
        <p:spPr>
          <a:xfrm>
            <a:off x="186267" y="548640"/>
            <a:ext cx="4255841" cy="5431536"/>
          </a:xfrm>
        </p:spPr>
        <p:txBody>
          <a:bodyPr>
            <a:normAutofit/>
          </a:bodyPr>
          <a:lstStyle/>
          <a:p>
            <a:pPr algn="ctr"/>
            <a:r>
              <a:rPr lang="en-US" sz="5400" b="1" i="1" kern="100" dirty="0">
                <a:effectLst/>
                <a:ea typeface="Calibri" panose="020F0502020204030204" pitchFamily="34" charset="0"/>
                <a:cs typeface="Times New Roman" panose="02020603050405020304" pitchFamily="18" charset="0"/>
              </a:rPr>
              <a:t>Step 3: Bargaining (10-15 Minutes)</a:t>
            </a: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653B5E-1ACE-3660-3FFA-712AD3753F82}"/>
              </a:ext>
            </a:extLst>
          </p:cNvPr>
          <p:cNvSpPr>
            <a:spLocks noGrp="1"/>
          </p:cNvSpPr>
          <p:nvPr>
            <p:ph idx="1"/>
          </p:nvPr>
        </p:nvSpPr>
        <p:spPr>
          <a:xfrm>
            <a:off x="5126418" y="552091"/>
            <a:ext cx="6224335" cy="5431536"/>
          </a:xfrm>
        </p:spPr>
        <p:txBody>
          <a:bodyPr anchor="ctr">
            <a:normAutofit/>
          </a:bodyPr>
          <a:lstStyle/>
          <a:p>
            <a:r>
              <a:rPr lang="en-US" sz="3200" kern="100" dirty="0">
                <a:effectLst/>
                <a:ea typeface="Calibri" panose="020F0502020204030204" pitchFamily="34" charset="0"/>
                <a:cs typeface="Times New Roman" panose="02020603050405020304" pitchFamily="18" charset="0"/>
              </a:rPr>
              <a:t>Select 3-5 people to whom you are either hesitant or unwilling to lend money. </a:t>
            </a:r>
          </a:p>
          <a:p>
            <a:endParaRPr lang="en-US" sz="3200" kern="100" dirty="0">
              <a:effectLst/>
              <a:ea typeface="Calibri" panose="020F0502020204030204" pitchFamily="34" charset="0"/>
              <a:cs typeface="Times New Roman" panose="02020603050405020304" pitchFamily="18" charset="0"/>
            </a:endParaRPr>
          </a:p>
          <a:p>
            <a:r>
              <a:rPr lang="en-US" sz="3200" kern="100" dirty="0">
                <a:effectLst/>
                <a:ea typeface="Calibri" panose="020F0502020204030204" pitchFamily="34" charset="0"/>
                <a:cs typeface="Times New Roman" panose="02020603050405020304" pitchFamily="18" charset="0"/>
              </a:rPr>
              <a:t>For each person, devise a</a:t>
            </a:r>
            <a:r>
              <a:rPr lang="en-US" sz="3200" b="1" kern="100" dirty="0">
                <a:effectLst/>
                <a:ea typeface="Calibri" panose="020F0502020204030204" pitchFamily="34" charset="0"/>
                <a:cs typeface="Times New Roman" panose="02020603050405020304" pitchFamily="18" charset="0"/>
              </a:rPr>
              <a:t> unique</a:t>
            </a:r>
            <a:r>
              <a:rPr lang="en-US" sz="3200" kern="100" dirty="0">
                <a:effectLst/>
                <a:ea typeface="Calibri" panose="020F0502020204030204" pitchFamily="34" charset="0"/>
                <a:cs typeface="Times New Roman" panose="02020603050405020304" pitchFamily="18" charset="0"/>
              </a:rPr>
              <a:t> deal, plan, or bargain to make you more willing to spot them (Hint: they do not have to pay you back with cash).</a:t>
            </a:r>
            <a:r>
              <a:rPr lang="en-US" sz="3200" i="1" kern="100" dirty="0">
                <a:effectLst/>
                <a:ea typeface="Calibri" panose="020F0502020204030204" pitchFamily="34" charset="0"/>
                <a:cs typeface="Times New Roman" panose="02020603050405020304" pitchFamily="18" charset="0"/>
              </a:rPr>
              <a:t> </a:t>
            </a:r>
            <a:endParaRPr lang="en-US" sz="3200" kern="100" dirty="0">
              <a:effectLst/>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239477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0FE90F0-4F56-5657-0AF2-DDBC70C84A05}"/>
              </a:ext>
            </a:extLst>
          </p:cNvPr>
          <p:cNvGraphicFramePr>
            <a:graphicFrameLocks noGrp="1"/>
          </p:cNvGraphicFramePr>
          <p:nvPr>
            <p:extLst>
              <p:ext uri="{D42A27DB-BD31-4B8C-83A1-F6EECF244321}">
                <p14:modId xmlns:p14="http://schemas.microsoft.com/office/powerpoint/2010/main" val="2921721059"/>
              </p:ext>
            </p:extLst>
          </p:nvPr>
        </p:nvGraphicFramePr>
        <p:xfrm>
          <a:off x="1023938" y="242368"/>
          <a:ext cx="10144124" cy="6373264"/>
        </p:xfrm>
        <a:graphic>
          <a:graphicData uri="http://schemas.openxmlformats.org/drawingml/2006/table">
            <a:tbl>
              <a:tblPr firstRow="1" firstCol="1" bandRow="1"/>
              <a:tblGrid>
                <a:gridCol w="3380652">
                  <a:extLst>
                    <a:ext uri="{9D8B030D-6E8A-4147-A177-3AD203B41FA5}">
                      <a16:colId xmlns:a16="http://schemas.microsoft.com/office/drawing/2014/main" val="3645944903"/>
                    </a:ext>
                  </a:extLst>
                </a:gridCol>
                <a:gridCol w="3381736">
                  <a:extLst>
                    <a:ext uri="{9D8B030D-6E8A-4147-A177-3AD203B41FA5}">
                      <a16:colId xmlns:a16="http://schemas.microsoft.com/office/drawing/2014/main" val="1463896345"/>
                    </a:ext>
                  </a:extLst>
                </a:gridCol>
                <a:gridCol w="3381736">
                  <a:extLst>
                    <a:ext uri="{9D8B030D-6E8A-4147-A177-3AD203B41FA5}">
                      <a16:colId xmlns:a16="http://schemas.microsoft.com/office/drawing/2014/main" val="2008552223"/>
                    </a:ext>
                  </a:extLst>
                </a:gridCol>
              </a:tblGrid>
              <a:tr h="506556">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693964"/>
                  </a:ext>
                </a:extLst>
              </a:tr>
              <a:tr h="1013114">
                <a:tc>
                  <a:txBody>
                    <a:bodyPr/>
                    <a:lstStyle/>
                    <a:p>
                      <a:pPr marL="457200" marR="0" indent="-457200">
                        <a:spcBef>
                          <a:spcPts val="0"/>
                        </a:spcBef>
                        <a:spcAft>
                          <a:spcPts val="0"/>
                        </a:spcAft>
                        <a:buFont typeface="Arial" panose="020B0604020202020204" pitchFamily="34" charset="0"/>
                        <a:buChar char="•"/>
                      </a:pPr>
                      <a:r>
                        <a:rPr lang="en-US" sz="2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Agreement to pay for you next time</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Buy you a drink once inside</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7421281"/>
                  </a:ext>
                </a:extLst>
              </a:tr>
              <a:tr h="1519670">
                <a:tc>
                  <a:txBody>
                    <a:bodyPr/>
                    <a:lstStyle/>
                    <a:p>
                      <a:pPr marL="457200" marR="0" indent="-457200">
                        <a:spcBef>
                          <a:spcPts val="0"/>
                        </a:spcBef>
                        <a:spcAft>
                          <a:spcPts val="0"/>
                        </a:spcAft>
                        <a:buFont typeface="Arial" panose="020B0604020202020204" pitchFamily="34" charset="0"/>
                        <a:buChar char="•"/>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Agreement that if not paid back, you won't spot them in the future</a:t>
                      </a:r>
                    </a:p>
                  </a:txBody>
                  <a:tcPr marL="68580" marR="68580" marT="0" marB="0">
                    <a:lnL>
                      <a:noFill/>
                    </a:lnL>
                    <a:lnR>
                      <a:noFill/>
                    </a:lnR>
                    <a:lnT>
                      <a:noFill/>
                    </a:lnT>
                    <a:lnB>
                      <a:noFill/>
                    </a:lnB>
                    <a:noFill/>
                  </a:tcPr>
                </a:tc>
                <a:tc>
                  <a:txBody>
                    <a:bodyPr/>
                    <a:lstStyle/>
                    <a:p>
                      <a:pPr marL="0" marR="0">
                        <a:spcBef>
                          <a:spcPts val="0"/>
                        </a:spcBef>
                        <a:spcAft>
                          <a:spcPts val="0"/>
                        </a:spcAft>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Ethan promises you an invitation to his beach house </a:t>
                      </a:r>
                    </a:p>
                  </a:txBody>
                  <a:tcPr marL="68580" marR="68580" marT="0" marB="0">
                    <a:lnL>
                      <a:noFill/>
                    </a:lnL>
                    <a:lnR>
                      <a:noFill/>
                    </a:lnR>
                    <a:lnT>
                      <a:noFill/>
                    </a:lnT>
                    <a:lnB>
                      <a:noFill/>
                    </a:lnB>
                    <a:noFill/>
                  </a:tcPr>
                </a:tc>
                <a:tc>
                  <a:txBody>
                    <a:bodyPr/>
                    <a:lstStyle/>
                    <a:p>
                      <a:pPr marL="0" marR="0">
                        <a:spcBef>
                          <a:spcPts val="0"/>
                        </a:spcBef>
                        <a:spcAft>
                          <a:spcPts val="0"/>
                        </a:spcAft>
                      </a:pP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737405079"/>
                  </a:ext>
                </a:extLst>
              </a:tr>
              <a:tr h="1013114">
                <a:tc>
                  <a:txBody>
                    <a:bodyPr/>
                    <a:lstStyle/>
                    <a:p>
                      <a:pPr marL="457200" marR="0" indent="-457200">
                        <a:spcBef>
                          <a:spcPts val="0"/>
                        </a:spcBef>
                        <a:spcAft>
                          <a:spcPts val="0"/>
                        </a:spcAft>
                        <a:buFont typeface="Arial" panose="020B0604020202020204" pitchFamily="34" charset="0"/>
                        <a:buChar char="•"/>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Reminds you that s/he paid for you before </a:t>
                      </a:r>
                    </a:p>
                  </a:txBody>
                  <a:tcPr marL="68580" marR="68580" marT="0" marB="0">
                    <a:lnL>
                      <a:noFill/>
                    </a:lnL>
                    <a:lnR>
                      <a:noFill/>
                    </a:lnR>
                    <a:lnT>
                      <a:noFill/>
                    </a:lnT>
                    <a:lnB>
                      <a:noFill/>
                    </a:lnB>
                    <a:noFill/>
                  </a:tcPr>
                </a:tc>
                <a:tc>
                  <a:txBody>
                    <a:bodyPr/>
                    <a:lstStyle/>
                    <a:p>
                      <a:pPr marL="0" marR="0">
                        <a:spcBef>
                          <a:spcPts val="0"/>
                        </a:spcBef>
                        <a:spcAft>
                          <a:spcPts val="0"/>
                        </a:spcAft>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Sara A. gives us a free box of cookies</a:t>
                      </a:r>
                    </a:p>
                  </a:txBody>
                  <a:tcPr marL="68580" marR="68580" marT="0" marB="0">
                    <a:lnL>
                      <a:noFill/>
                    </a:lnL>
                    <a:lnR>
                      <a:noFill/>
                    </a:lnR>
                    <a:lnT>
                      <a:noFill/>
                    </a:lnT>
                    <a:lnB>
                      <a:noFill/>
                    </a:lnB>
                    <a:noFill/>
                  </a:tcPr>
                </a:tc>
                <a:tc>
                  <a:txBody>
                    <a:bodyPr/>
                    <a:lstStyle/>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240885754"/>
                  </a:ext>
                </a:extLst>
              </a:tr>
              <a:tr h="1013114">
                <a:tc>
                  <a:txBody>
                    <a:bodyPr/>
                    <a:lstStyle/>
                    <a:p>
                      <a:pPr marL="0" marR="0">
                        <a:spcBef>
                          <a:spcPts val="0"/>
                        </a:spcBef>
                        <a:spcAft>
                          <a:spcPts val="0"/>
                        </a:spcAft>
                      </a:pPr>
                      <a:r>
                        <a:rPr lang="en-US" sz="2800" b="1" kern="100">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0" marR="0">
                        <a:spcBef>
                          <a:spcPts val="0"/>
                        </a:spcBef>
                        <a:spcAft>
                          <a:spcPts val="0"/>
                        </a:spcAft>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Agrees to be the designated driver</a:t>
                      </a:r>
                    </a:p>
                  </a:txBody>
                  <a:tcPr marL="68580" marR="68580" marT="0" marB="0">
                    <a:lnL>
                      <a:noFill/>
                    </a:lnL>
                    <a:lnR>
                      <a:noFill/>
                    </a:lnR>
                    <a:lnT>
                      <a:noFill/>
                    </a:lnT>
                    <a:lnB>
                      <a:noFill/>
                    </a:lnB>
                    <a:noFill/>
                  </a:tcPr>
                </a:tc>
                <a:tc>
                  <a:txBody>
                    <a:bodyPr/>
                    <a:lstStyle/>
                    <a:p>
                      <a:pPr marL="0" marR="0">
                        <a:spcBef>
                          <a:spcPts val="0"/>
                        </a:spcBef>
                        <a:spcAft>
                          <a:spcPts val="0"/>
                        </a:spcAft>
                      </a:pPr>
                      <a:r>
                        <a:rPr lang="en-US" sz="2800" b="1" kern="100">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722532341"/>
                  </a:ext>
                </a:extLst>
              </a:tr>
              <a:tr h="506556">
                <a:tc>
                  <a:txBody>
                    <a:bodyPr/>
                    <a:lstStyle/>
                    <a:p>
                      <a:pPr marL="0" marR="0">
                        <a:spcBef>
                          <a:spcPts val="0"/>
                        </a:spcBef>
                        <a:spcAft>
                          <a:spcPts val="0"/>
                        </a:spcAft>
                      </a:pPr>
                      <a:r>
                        <a:rPr lang="en-US" sz="2800" b="1" kern="100">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Will pay for Uber home </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079031"/>
                  </a:ext>
                </a:extLst>
              </a:tr>
            </a:tbl>
          </a:graphicData>
        </a:graphic>
      </p:graphicFrame>
    </p:spTree>
    <p:extLst>
      <p:ext uri="{BB962C8B-B14F-4D97-AF65-F5344CB8AC3E}">
        <p14:creationId xmlns:p14="http://schemas.microsoft.com/office/powerpoint/2010/main" val="43017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84CA05-28EB-AE44-000B-25A234261A4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marL="0" marR="0" algn="ctr">
              <a:spcAft>
                <a:spcPts val="0"/>
              </a:spcAft>
            </a:pPr>
            <a:r>
              <a:rPr lang="en-US" sz="7200" b="1" i="1" kern="1200">
                <a:solidFill>
                  <a:schemeClr val="tx1"/>
                </a:solidFill>
                <a:effectLst/>
                <a:latin typeface="+mj-lt"/>
                <a:ea typeface="+mj-ea"/>
                <a:cs typeface="+mj-cs"/>
              </a:rPr>
              <a:t>Step 4: The Reveal (10 Minutes)</a:t>
            </a:r>
            <a:endParaRPr lang="en-US" sz="7200" kern="1200">
              <a:solidFill>
                <a:schemeClr val="tx1"/>
              </a:solidFill>
              <a:effectLst/>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98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1" y="-3175"/>
            <a:ext cx="3978230" cy="6861175"/>
          </a:xfrm>
          <a:noFill/>
          <a:ln>
            <a:solidFill>
              <a:schemeClr val="accent1"/>
            </a:solidFill>
          </a:ln>
        </p:spPr>
        <p:txBody>
          <a:bodyPr>
            <a:normAutofit fontScale="92500" lnSpcReduction="20000"/>
          </a:bodyPr>
          <a:lstStyle/>
          <a:p>
            <a:pPr marL="0" indent="0">
              <a:buNone/>
            </a:pPr>
            <a:r>
              <a:rPr lang="en-US" sz="3500" b="1" dirty="0"/>
              <a:t>Gabriella B. </a:t>
            </a:r>
          </a:p>
          <a:p>
            <a:r>
              <a:rPr lang="en-US" dirty="0"/>
              <a:t>reliable best friend </a:t>
            </a:r>
          </a:p>
          <a:p>
            <a:r>
              <a:rPr lang="en-US" dirty="0"/>
              <a:t>The instant Venmo-er </a:t>
            </a:r>
          </a:p>
          <a:p>
            <a:pPr marL="0" indent="0">
              <a:buNone/>
            </a:pPr>
            <a:r>
              <a:rPr lang="en-US" sz="3500" b="1" dirty="0"/>
              <a:t>Braxton </a:t>
            </a:r>
          </a:p>
          <a:p>
            <a:r>
              <a:rPr lang="en-US" dirty="0"/>
              <a:t>You don’t interact much </a:t>
            </a:r>
          </a:p>
          <a:p>
            <a:r>
              <a:rPr lang="en-US" dirty="0"/>
              <a:t>But your friend’s hangout with him a lot and say he’s reliable</a:t>
            </a:r>
          </a:p>
          <a:p>
            <a:pPr marL="0" indent="0">
              <a:buNone/>
            </a:pPr>
            <a:r>
              <a:rPr lang="en-US" sz="3500" b="1" dirty="0"/>
              <a:t>Sofia S. – </a:t>
            </a:r>
          </a:p>
          <a:p>
            <a:r>
              <a:rPr lang="en-US" dirty="0"/>
              <a:t>New person to the group </a:t>
            </a:r>
          </a:p>
          <a:p>
            <a:r>
              <a:rPr lang="en-US" dirty="0"/>
              <a:t>First time she’s been out with anyone in the group </a:t>
            </a:r>
          </a:p>
          <a:p>
            <a:pPr marL="0" indent="0">
              <a:buNone/>
            </a:pPr>
            <a:r>
              <a:rPr lang="en-US" sz="3500" b="1" dirty="0"/>
              <a:t>Jalen – </a:t>
            </a:r>
          </a:p>
          <a:p>
            <a:r>
              <a:rPr lang="en-US" dirty="0"/>
              <a:t>Has helped you often in the past</a:t>
            </a:r>
          </a:p>
          <a:p>
            <a:r>
              <a:rPr lang="en-US" dirty="0"/>
              <a:t>Has lent you cash when you needed it</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978230" y="0"/>
            <a:ext cx="3978231" cy="6861175"/>
          </a:xfrm>
          <a:ln>
            <a:solidFill>
              <a:schemeClr val="accent1"/>
            </a:solidFill>
          </a:ln>
        </p:spPr>
        <p:txBody>
          <a:bodyPr>
            <a:normAutofit fontScale="92500" lnSpcReduction="20000"/>
          </a:bodyPr>
          <a:lstStyle/>
          <a:p>
            <a:pPr marL="0" indent="0">
              <a:buNone/>
            </a:pPr>
            <a:r>
              <a:rPr lang="en-US" sz="3500" b="1" dirty="0"/>
              <a:t>Ryan –</a:t>
            </a:r>
          </a:p>
          <a:p>
            <a:r>
              <a:rPr lang="en-US" sz="2800" dirty="0"/>
              <a:t>Not really friends and a bit of a bully. </a:t>
            </a:r>
          </a:p>
          <a:p>
            <a:r>
              <a:rPr lang="en-US" sz="2800" dirty="0"/>
              <a:t>You have a really bad history and tension between you two is building. </a:t>
            </a:r>
          </a:p>
          <a:p>
            <a:r>
              <a:rPr lang="en-US" sz="2800" dirty="0"/>
              <a:t>Makes life miserable for everyone if he doesn’t get his way</a:t>
            </a:r>
          </a:p>
          <a:p>
            <a:pPr marL="0" indent="0">
              <a:buNone/>
            </a:pPr>
            <a:r>
              <a:rPr lang="en-US" sz="3500" b="1" dirty="0"/>
              <a:t>Ethan –</a:t>
            </a:r>
          </a:p>
          <a:p>
            <a:r>
              <a:rPr lang="en-US" sz="2800" dirty="0"/>
              <a:t>The friend that doesn’t always pay you back </a:t>
            </a:r>
          </a:p>
          <a:p>
            <a:r>
              <a:rPr lang="en-US" sz="2800" dirty="0"/>
              <a:t>Isn’t the most reliable person and you don’t get along super well. </a:t>
            </a:r>
          </a:p>
          <a:p>
            <a:r>
              <a:rPr lang="en-US" sz="2800" dirty="0"/>
              <a:t>But his </a:t>
            </a:r>
            <a:r>
              <a:rPr lang="en-US" sz="2800" u="sng" dirty="0"/>
              <a:t>parents have a </a:t>
            </a:r>
            <a:r>
              <a:rPr lang="en-US" u="sng" dirty="0"/>
              <a:t>lake</a:t>
            </a:r>
            <a:r>
              <a:rPr lang="en-US" sz="2800" u="sng" dirty="0"/>
              <a:t> house</a:t>
            </a:r>
            <a:r>
              <a:rPr lang="en-US" sz="2800" dirty="0"/>
              <a:t>, so you want to stay on his good side, so he continues to invite you. </a:t>
            </a: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956461" y="-3177"/>
            <a:ext cx="4235539" cy="6861177"/>
          </a:xfrm>
          <a:prstGeom prst="rect">
            <a:avLst/>
          </a:prstGeom>
          <a:noFill/>
          <a:ln>
            <a:solidFill>
              <a:schemeClr val="accent1"/>
            </a:solidFill>
          </a:ln>
        </p:spPr>
        <p:txBody>
          <a:bodyPr wrap="square" rtlCol="0">
            <a:normAutofit fontScale="70000" lnSpcReduction="20000"/>
          </a:bodyPr>
          <a:lstStyle/>
          <a:p>
            <a:pPr lvl="0"/>
            <a:r>
              <a:rPr lang="en-US" sz="4600" b="1" dirty="0"/>
              <a:t>Sara A. </a:t>
            </a:r>
          </a:p>
          <a:p>
            <a:pPr marL="233363" indent="-233363">
              <a:buFont typeface="Arial" panose="020B0604020202020204" pitchFamily="34" charset="0"/>
              <a:buChar char="•"/>
            </a:pPr>
            <a:r>
              <a:rPr lang="en-US" sz="3600" dirty="0"/>
              <a:t>The friend that always promises they will pay you back but only pays you back half the time</a:t>
            </a:r>
          </a:p>
          <a:p>
            <a:pPr marL="233363" lvl="0" indent="-233363">
              <a:buFont typeface="Arial" panose="020B0604020202020204" pitchFamily="34" charset="0"/>
              <a:buChar char="•"/>
            </a:pPr>
            <a:r>
              <a:rPr lang="en-US" sz="3600" dirty="0"/>
              <a:t>Your girl scout cookie hookup – you eat A LOT of cookies</a:t>
            </a:r>
          </a:p>
          <a:p>
            <a:r>
              <a:rPr lang="en-US" sz="4600" b="1" dirty="0"/>
              <a:t>Faith -  </a:t>
            </a:r>
          </a:p>
          <a:p>
            <a:pPr marL="233363" indent="-233363">
              <a:buFont typeface="Arial" panose="020B0604020202020204" pitchFamily="34" charset="0"/>
              <a:buChar char="•"/>
            </a:pPr>
            <a:r>
              <a:rPr lang="en-US" sz="3600" dirty="0"/>
              <a:t>The friend that takes two weeks of nagging and dozens of reminders but eventually always pays you back</a:t>
            </a:r>
          </a:p>
          <a:p>
            <a:pPr marL="233363" indent="-233363">
              <a:buFont typeface="Arial" panose="020B0604020202020204" pitchFamily="34" charset="0"/>
              <a:buChar char="•"/>
            </a:pPr>
            <a:r>
              <a:rPr lang="en-US" sz="3600" dirty="0"/>
              <a:t>longtime friend that you sometimes bicker with </a:t>
            </a:r>
          </a:p>
          <a:p>
            <a:pPr lvl="0"/>
            <a:r>
              <a:rPr lang="en-US" sz="4600" b="1" dirty="0"/>
              <a:t>Noah K. </a:t>
            </a:r>
          </a:p>
          <a:p>
            <a:pPr marL="233363" lvl="0" indent="-233363">
              <a:buFont typeface="Arial" panose="020B0604020202020204" pitchFamily="34" charset="0"/>
              <a:buChar char="•"/>
            </a:pPr>
            <a:r>
              <a:rPr lang="en-US" sz="3600" dirty="0"/>
              <a:t>The “friend” who you are pretty sure purposefully forgets their wallet, so someone else has to pay (never pays you back)</a:t>
            </a:r>
          </a:p>
          <a:p>
            <a:pPr marL="233363" indent="-233363">
              <a:buFont typeface="Arial" panose="020B0604020202020204" pitchFamily="34" charset="0"/>
              <a:buChar char="•"/>
            </a:pPr>
            <a:endParaRPr lang="en-US" sz="2000" dirty="0"/>
          </a:p>
        </p:txBody>
      </p:sp>
    </p:spTree>
    <p:extLst>
      <p:ext uri="{BB962C8B-B14F-4D97-AF65-F5344CB8AC3E}">
        <p14:creationId xmlns:p14="http://schemas.microsoft.com/office/powerpoint/2010/main" val="419075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solidFill>
                  <a:schemeClr val="bg1"/>
                </a:solidFill>
              </a:rPr>
              <a:t>Great Britain</a:t>
            </a:r>
          </a:p>
          <a:p>
            <a:r>
              <a:rPr lang="en-US" sz="3800" dirty="0">
                <a:solidFill>
                  <a:schemeClr val="bg1"/>
                </a:solidFill>
              </a:rPr>
              <a:t>America’s closet ally</a:t>
            </a:r>
          </a:p>
          <a:p>
            <a:pPr marL="0" indent="0">
              <a:buNone/>
            </a:pPr>
            <a:endParaRPr lang="en-US" sz="3600" b="1" dirty="0">
              <a:solidFill>
                <a:schemeClr val="bg1"/>
              </a:solidFill>
            </a:endParaRPr>
          </a:p>
          <a:p>
            <a:pPr marL="0" indent="0">
              <a:buNone/>
            </a:pPr>
            <a:r>
              <a:rPr lang="en-US" sz="4200" b="1" dirty="0">
                <a:solidFill>
                  <a:schemeClr val="bg1"/>
                </a:solidFill>
              </a:rPr>
              <a:t>Belgium</a:t>
            </a:r>
          </a:p>
          <a:p>
            <a:r>
              <a:rPr lang="en-US" sz="3800" dirty="0">
                <a:solidFill>
                  <a:schemeClr val="bg1"/>
                </a:solidFill>
              </a:rPr>
              <a:t>EU headquarters </a:t>
            </a:r>
          </a:p>
          <a:p>
            <a:pPr marL="0" indent="0">
              <a:buNone/>
            </a:pPr>
            <a:endParaRPr lang="en-US" sz="3500" dirty="0">
              <a:solidFill>
                <a:schemeClr val="bg1"/>
              </a:solidFill>
            </a:endParaRPr>
          </a:p>
          <a:p>
            <a:pPr marL="0" indent="0">
              <a:buNone/>
            </a:pPr>
            <a:r>
              <a:rPr lang="en-US" sz="4200" b="1" dirty="0">
                <a:solidFill>
                  <a:schemeClr val="bg1"/>
                </a:solidFill>
              </a:rPr>
              <a:t>South Sudan</a:t>
            </a:r>
          </a:p>
          <a:p>
            <a:r>
              <a:rPr lang="en-US" sz="3800" dirty="0">
                <a:solidFill>
                  <a:schemeClr val="bg1"/>
                </a:solidFill>
              </a:rPr>
              <a:t>Newest Country (2011)</a:t>
            </a:r>
          </a:p>
          <a:p>
            <a:pPr marL="0" indent="0">
              <a:buNone/>
            </a:pPr>
            <a:endParaRPr lang="en-US" sz="3500" dirty="0">
              <a:solidFill>
                <a:schemeClr val="bg1"/>
              </a:solidFill>
            </a:endParaRPr>
          </a:p>
          <a:p>
            <a:pPr marL="0" indent="0">
              <a:buNone/>
            </a:pPr>
            <a:r>
              <a:rPr lang="en-US" sz="4200" b="1" dirty="0">
                <a:solidFill>
                  <a:schemeClr val="bg1"/>
                </a:solidFill>
              </a:rPr>
              <a:t>Japan</a:t>
            </a:r>
          </a:p>
          <a:p>
            <a:r>
              <a:rPr lang="en-US" sz="3800" dirty="0">
                <a:solidFill>
                  <a:schemeClr val="bg1"/>
                </a:solidFill>
              </a:rPr>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solidFill>
                  <a:schemeClr val="bg1"/>
                </a:solidFill>
              </a:rPr>
              <a:t>Russia</a:t>
            </a:r>
          </a:p>
          <a:p>
            <a:r>
              <a:rPr lang="en-US" sz="3800" dirty="0">
                <a:solidFill>
                  <a:schemeClr val="bg1"/>
                </a:solidFill>
              </a:rPr>
              <a:t>Cold war </a:t>
            </a:r>
          </a:p>
          <a:p>
            <a:r>
              <a:rPr lang="en-US" sz="3800" dirty="0">
                <a:solidFill>
                  <a:schemeClr val="bg1"/>
                </a:solidFill>
              </a:rPr>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71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solidFill>
                <a:schemeClr val="bg1"/>
              </a:solidFill>
            </a:endParaRPr>
          </a:p>
          <a:p>
            <a:pPr marL="0" indent="0">
              <a:buNone/>
            </a:pPr>
            <a:r>
              <a:rPr lang="en-US" sz="4200" b="1" dirty="0">
                <a:solidFill>
                  <a:schemeClr val="bg1"/>
                </a:solidFill>
              </a:rPr>
              <a:t>Belgium</a:t>
            </a:r>
          </a:p>
          <a:p>
            <a:r>
              <a:rPr lang="en-US" sz="3800" dirty="0">
                <a:solidFill>
                  <a:schemeClr val="bg1"/>
                </a:solidFill>
              </a:rPr>
              <a:t>EU headquarters </a:t>
            </a:r>
          </a:p>
          <a:p>
            <a:pPr marL="0" indent="0">
              <a:buNone/>
            </a:pPr>
            <a:endParaRPr lang="en-US" sz="3500" dirty="0">
              <a:solidFill>
                <a:schemeClr val="bg1"/>
              </a:solidFill>
            </a:endParaRPr>
          </a:p>
          <a:p>
            <a:pPr marL="0" indent="0">
              <a:buNone/>
            </a:pPr>
            <a:r>
              <a:rPr lang="en-US" sz="4200" b="1" dirty="0">
                <a:solidFill>
                  <a:schemeClr val="bg1"/>
                </a:solidFill>
              </a:rPr>
              <a:t>South Sudan</a:t>
            </a:r>
          </a:p>
          <a:p>
            <a:r>
              <a:rPr lang="en-US" sz="3800" dirty="0">
                <a:solidFill>
                  <a:schemeClr val="bg1"/>
                </a:solidFill>
              </a:rPr>
              <a:t>Newest Country (2011)</a:t>
            </a:r>
          </a:p>
          <a:p>
            <a:pPr marL="0" indent="0">
              <a:buNone/>
            </a:pPr>
            <a:endParaRPr lang="en-US" sz="3500" dirty="0">
              <a:solidFill>
                <a:schemeClr val="bg1"/>
              </a:solidFill>
            </a:endParaRPr>
          </a:p>
          <a:p>
            <a:pPr marL="0" indent="0">
              <a:buNone/>
            </a:pPr>
            <a:r>
              <a:rPr lang="en-US" sz="4200" b="1" dirty="0">
                <a:solidFill>
                  <a:schemeClr val="bg1"/>
                </a:solidFill>
              </a:rPr>
              <a:t>Japan</a:t>
            </a:r>
          </a:p>
          <a:p>
            <a:r>
              <a:rPr lang="en-US" sz="3800" dirty="0">
                <a:solidFill>
                  <a:schemeClr val="bg1"/>
                </a:solidFill>
              </a:rPr>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solidFill>
                  <a:schemeClr val="bg1"/>
                </a:solidFill>
              </a:rPr>
              <a:t>Russia</a:t>
            </a:r>
          </a:p>
          <a:p>
            <a:r>
              <a:rPr lang="en-US" sz="3800" dirty="0">
                <a:solidFill>
                  <a:schemeClr val="bg1"/>
                </a:solidFill>
              </a:rPr>
              <a:t>Cold war </a:t>
            </a:r>
          </a:p>
          <a:p>
            <a:r>
              <a:rPr lang="en-US" sz="3800" dirty="0">
                <a:solidFill>
                  <a:schemeClr val="bg1"/>
                </a:solidFill>
              </a:rPr>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02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B2FD6-AA63-B9C2-5364-ED846B4081AF}"/>
              </a:ext>
            </a:extLst>
          </p:cNvPr>
          <p:cNvSpPr>
            <a:spLocks noGrp="1"/>
          </p:cNvSpPr>
          <p:nvPr>
            <p:ph type="title"/>
          </p:nvPr>
        </p:nvSpPr>
        <p:spPr>
          <a:xfrm>
            <a:off x="1371599" y="294538"/>
            <a:ext cx="9895951" cy="1033669"/>
          </a:xfrm>
        </p:spPr>
        <p:txBody>
          <a:bodyPr>
            <a:normAutofit/>
          </a:bodyPr>
          <a:lstStyle/>
          <a:p>
            <a:pPr algn="ctr"/>
            <a:r>
              <a:rPr lang="en-US" sz="5400" b="1" dirty="0">
                <a:solidFill>
                  <a:srgbClr val="FFFFFF"/>
                </a:solidFill>
              </a:rPr>
              <a:t>Goals for this Activity </a:t>
            </a:r>
          </a:p>
        </p:txBody>
      </p:sp>
      <p:sp>
        <p:nvSpPr>
          <p:cNvPr id="3" name="Content Placeholder 2">
            <a:extLst>
              <a:ext uri="{FF2B5EF4-FFF2-40B4-BE49-F238E27FC236}">
                <a16:creationId xmlns:a16="http://schemas.microsoft.com/office/drawing/2014/main" id="{7DDD7EF7-C6E4-BBFB-987C-500347525E51}"/>
              </a:ext>
            </a:extLst>
          </p:cNvPr>
          <p:cNvSpPr>
            <a:spLocks noGrp="1"/>
          </p:cNvSpPr>
          <p:nvPr>
            <p:ph idx="1"/>
          </p:nvPr>
        </p:nvSpPr>
        <p:spPr>
          <a:xfrm>
            <a:off x="648556" y="1765620"/>
            <a:ext cx="10894884" cy="4797842"/>
          </a:xfrm>
        </p:spPr>
        <p:txBody>
          <a:bodyPr anchor="ctr">
            <a:normAutofit/>
          </a:bodyPr>
          <a:lstStyle/>
          <a:p>
            <a:pPr marL="514350" indent="-514350">
              <a:buFont typeface="+mj-lt"/>
              <a:buAutoNum type="arabicPeriod"/>
            </a:pPr>
            <a:r>
              <a:rPr lang="en-US" sz="3200" dirty="0"/>
              <a:t>Understand how and why countries form </a:t>
            </a:r>
            <a:r>
              <a:rPr lang="en-US" sz="3200" b="1" dirty="0">
                <a:solidFill>
                  <a:srgbClr val="C00000"/>
                </a:solidFill>
              </a:rPr>
              <a:t>informal agreements</a:t>
            </a:r>
          </a:p>
          <a:p>
            <a:pPr marL="514350" indent="-514350">
              <a:buFont typeface="+mj-lt"/>
              <a:buAutoNum type="arabicPeriod"/>
            </a:pPr>
            <a:endParaRPr lang="en-US" sz="3200" dirty="0">
              <a:solidFill>
                <a:schemeClr val="bg1"/>
              </a:solidFill>
            </a:endParaRPr>
          </a:p>
          <a:p>
            <a:pPr marL="514350" indent="-514350">
              <a:buFont typeface="+mj-lt"/>
              <a:buAutoNum type="arabicPeriod"/>
            </a:pPr>
            <a:r>
              <a:rPr lang="en-US" sz="3200" dirty="0">
                <a:solidFill>
                  <a:schemeClr val="bg1"/>
                </a:solidFill>
              </a:rPr>
              <a:t>Understand </a:t>
            </a:r>
            <a:r>
              <a:rPr lang="en-US" sz="3200" dirty="0">
                <a:solidFill>
                  <a:schemeClr val="bg1"/>
                </a:solidFill>
                <a:effectLst/>
              </a:rPr>
              <a:t>how </a:t>
            </a:r>
            <a:r>
              <a:rPr lang="en-US" sz="3200" b="1" dirty="0">
                <a:solidFill>
                  <a:schemeClr val="bg1"/>
                </a:solidFill>
                <a:effectLst/>
              </a:rPr>
              <a:t>national reputation </a:t>
            </a:r>
            <a:r>
              <a:rPr lang="en-US" sz="3200" dirty="0">
                <a:solidFill>
                  <a:schemeClr val="bg1"/>
                </a:solidFill>
                <a:effectLst/>
              </a:rPr>
              <a:t>can facilitate cooperation </a:t>
            </a:r>
          </a:p>
          <a:p>
            <a:pPr marL="514350" indent="-514350">
              <a:buFont typeface="+mj-lt"/>
              <a:buAutoNum type="arabicPeriod"/>
            </a:pPr>
            <a:endParaRPr lang="en-US" sz="3200" dirty="0">
              <a:solidFill>
                <a:schemeClr val="bg1"/>
              </a:solidFill>
            </a:endParaRPr>
          </a:p>
          <a:p>
            <a:pPr marL="514350" indent="-514350">
              <a:buFont typeface="+mj-lt"/>
              <a:buAutoNum type="arabicPeriod"/>
            </a:pPr>
            <a:r>
              <a:rPr lang="en-US" sz="3200" dirty="0">
                <a:solidFill>
                  <a:schemeClr val="bg1"/>
                </a:solidFill>
              </a:rPr>
              <a:t>Understand the three important strategies countries use to make cooperation easier (</a:t>
            </a:r>
            <a:r>
              <a:rPr lang="en-US" sz="3200" b="1" dirty="0">
                <a:solidFill>
                  <a:schemeClr val="bg1"/>
                </a:solidFill>
              </a:rPr>
              <a:t>iteration</a:t>
            </a:r>
            <a:r>
              <a:rPr lang="en-US" sz="3200" dirty="0">
                <a:solidFill>
                  <a:schemeClr val="bg1"/>
                </a:solidFill>
              </a:rPr>
              <a:t>, </a:t>
            </a:r>
            <a:r>
              <a:rPr lang="en-US" sz="3200" b="1" dirty="0">
                <a:solidFill>
                  <a:schemeClr val="bg1"/>
                </a:solidFill>
              </a:rPr>
              <a:t>issue-linkage</a:t>
            </a:r>
            <a:r>
              <a:rPr lang="en-US" sz="3200" dirty="0">
                <a:solidFill>
                  <a:schemeClr val="bg1"/>
                </a:solidFill>
              </a:rPr>
              <a:t>, and </a:t>
            </a:r>
            <a:r>
              <a:rPr lang="en-US" sz="3200" b="1" dirty="0">
                <a:solidFill>
                  <a:schemeClr val="bg1"/>
                </a:solidFill>
              </a:rPr>
              <a:t>coercion</a:t>
            </a:r>
            <a:r>
              <a:rPr lang="en-US" sz="3200" dirty="0">
                <a:solidFill>
                  <a:schemeClr val="bg1"/>
                </a:solidFill>
              </a:rPr>
              <a:t>). </a:t>
            </a:r>
          </a:p>
        </p:txBody>
      </p:sp>
    </p:spTree>
    <p:extLst>
      <p:ext uri="{BB962C8B-B14F-4D97-AF65-F5344CB8AC3E}">
        <p14:creationId xmlns:p14="http://schemas.microsoft.com/office/powerpoint/2010/main" val="64782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solidFill>
                <a:schemeClr val="bg1"/>
              </a:solidFill>
            </a:endParaRPr>
          </a:p>
          <a:p>
            <a:pPr marL="0" indent="0">
              <a:buNone/>
            </a:pPr>
            <a:r>
              <a:rPr lang="en-US" sz="4200" b="1" dirty="0">
                <a:solidFill>
                  <a:schemeClr val="bg1"/>
                </a:solidFill>
              </a:rPr>
              <a:t>South Sudan</a:t>
            </a:r>
          </a:p>
          <a:p>
            <a:r>
              <a:rPr lang="en-US" sz="3800" dirty="0">
                <a:solidFill>
                  <a:schemeClr val="bg1"/>
                </a:solidFill>
              </a:rPr>
              <a:t>Newest Country (2011)</a:t>
            </a:r>
          </a:p>
          <a:p>
            <a:pPr marL="0" indent="0">
              <a:buNone/>
            </a:pPr>
            <a:endParaRPr lang="en-US" sz="3500" dirty="0">
              <a:solidFill>
                <a:schemeClr val="bg1"/>
              </a:solidFill>
            </a:endParaRPr>
          </a:p>
          <a:p>
            <a:pPr marL="0" indent="0">
              <a:buNone/>
            </a:pPr>
            <a:r>
              <a:rPr lang="en-US" sz="4200" b="1" dirty="0">
                <a:solidFill>
                  <a:schemeClr val="bg1"/>
                </a:solidFill>
              </a:rPr>
              <a:t>Japan</a:t>
            </a:r>
          </a:p>
          <a:p>
            <a:r>
              <a:rPr lang="en-US" sz="3800" dirty="0">
                <a:solidFill>
                  <a:schemeClr val="bg1"/>
                </a:solidFill>
              </a:rPr>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solidFill>
                  <a:schemeClr val="bg1"/>
                </a:solidFill>
              </a:rPr>
              <a:t>Russia</a:t>
            </a:r>
          </a:p>
          <a:p>
            <a:r>
              <a:rPr lang="en-US" sz="3800" dirty="0">
                <a:solidFill>
                  <a:schemeClr val="bg1"/>
                </a:solidFill>
              </a:rPr>
              <a:t>Cold war </a:t>
            </a:r>
          </a:p>
          <a:p>
            <a:r>
              <a:rPr lang="en-US" sz="3800" dirty="0">
                <a:solidFill>
                  <a:schemeClr val="bg1"/>
                </a:solidFill>
              </a:rPr>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52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solidFill>
                <a:schemeClr val="bg1"/>
              </a:solidFill>
            </a:endParaRPr>
          </a:p>
          <a:p>
            <a:pPr marL="0" indent="0">
              <a:buNone/>
            </a:pPr>
            <a:r>
              <a:rPr lang="en-US" sz="4200" b="1" dirty="0">
                <a:solidFill>
                  <a:schemeClr val="bg1"/>
                </a:solidFill>
              </a:rPr>
              <a:t>Japan</a:t>
            </a:r>
          </a:p>
          <a:p>
            <a:r>
              <a:rPr lang="en-US" sz="3800" dirty="0">
                <a:solidFill>
                  <a:schemeClr val="bg1"/>
                </a:solidFill>
              </a:rPr>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solidFill>
                  <a:schemeClr val="bg1"/>
                </a:solidFill>
              </a:rPr>
              <a:t>Russia</a:t>
            </a:r>
          </a:p>
          <a:p>
            <a:r>
              <a:rPr lang="en-US" sz="3800" dirty="0">
                <a:solidFill>
                  <a:schemeClr val="bg1"/>
                </a:solidFill>
              </a:rPr>
              <a:t>Cold war </a:t>
            </a:r>
          </a:p>
          <a:p>
            <a:r>
              <a:rPr lang="en-US" sz="3800" dirty="0">
                <a:solidFill>
                  <a:schemeClr val="bg1"/>
                </a:solidFill>
              </a:rPr>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23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solidFill>
                  <a:schemeClr val="bg1"/>
                </a:solidFill>
              </a:rPr>
              <a:t>Russia</a:t>
            </a:r>
          </a:p>
          <a:p>
            <a:r>
              <a:rPr lang="en-US" sz="3800" dirty="0">
                <a:solidFill>
                  <a:schemeClr val="bg1"/>
                </a:solidFill>
              </a:rPr>
              <a:t>Cold war </a:t>
            </a:r>
          </a:p>
          <a:p>
            <a:r>
              <a:rPr lang="en-US" sz="3800" dirty="0">
                <a:solidFill>
                  <a:schemeClr val="bg1"/>
                </a:solidFill>
              </a:rPr>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solidFill>
                <a:schemeClr val="bg1"/>
              </a:solidFill>
            </a:endParaRPr>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2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t>Russia</a:t>
            </a:r>
          </a:p>
          <a:p>
            <a:r>
              <a:rPr lang="en-US" sz="3800" dirty="0"/>
              <a:t>Cold war </a:t>
            </a:r>
          </a:p>
          <a:p>
            <a:r>
              <a:rPr lang="en-US" sz="3800" dirty="0"/>
              <a:t>Ukraine </a:t>
            </a:r>
          </a:p>
          <a:p>
            <a:pPr marL="0" indent="0">
              <a:buNone/>
            </a:pPr>
            <a:endParaRPr lang="en-US" sz="4200" dirty="0">
              <a:solidFill>
                <a:schemeClr val="bg1"/>
              </a:solidFill>
            </a:endParaRPr>
          </a:p>
          <a:p>
            <a:pPr marL="0" indent="0">
              <a:buNone/>
            </a:pPr>
            <a:r>
              <a:rPr lang="en-US" sz="4200" b="1" dirty="0">
                <a:solidFill>
                  <a:schemeClr val="bg1"/>
                </a:solidFill>
              </a:rPr>
              <a:t>Egypt </a:t>
            </a:r>
          </a:p>
          <a:p>
            <a:r>
              <a:rPr lang="en-US" sz="3800" dirty="0">
                <a:solidFill>
                  <a:schemeClr val="bg1"/>
                </a:solidFill>
              </a:rPr>
              <a:t>Since the Carter administration, the US has given around a </a:t>
            </a:r>
            <a:r>
              <a:rPr lang="en-US" sz="3800" b="1" dirty="0">
                <a:solidFill>
                  <a:schemeClr val="bg1"/>
                </a:solidFill>
              </a:rPr>
              <a:t>billion dollars </a:t>
            </a:r>
            <a:r>
              <a:rPr lang="en-US" sz="3800" dirty="0">
                <a:solidFill>
                  <a:schemeClr val="bg1"/>
                </a:solidFill>
              </a:rPr>
              <a:t>a year in aid </a:t>
            </a:r>
          </a:p>
          <a:p>
            <a:r>
              <a:rPr lang="en-US" sz="3800" dirty="0">
                <a:solidFill>
                  <a:schemeClr val="bg1"/>
                </a:solidFill>
              </a:rPr>
              <a:t>In return, the US gets </a:t>
            </a:r>
            <a:r>
              <a:rPr lang="en-US" sz="3800" b="1" dirty="0">
                <a:solidFill>
                  <a:schemeClr val="bg1"/>
                </a:solidFill>
              </a:rPr>
              <a:t>priority access </a:t>
            </a:r>
            <a:r>
              <a:rPr lang="en-US" sz="3800" dirty="0">
                <a:solidFill>
                  <a:schemeClr val="bg1"/>
                </a:solidFill>
              </a:rPr>
              <a:t>through the </a:t>
            </a:r>
            <a:r>
              <a:rPr lang="en-US" sz="3800" b="1" dirty="0">
                <a:solidFill>
                  <a:schemeClr val="bg1"/>
                </a:solidFill>
              </a:rPr>
              <a:t>Suez canal </a:t>
            </a:r>
            <a:r>
              <a:rPr lang="en-US" sz="3800" dirty="0">
                <a:solidFill>
                  <a:schemeClr val="bg1"/>
                </a:solidFill>
              </a:rPr>
              <a:t>&amp; Egypt doesn’t go to war with Israel</a:t>
            </a:r>
          </a:p>
          <a:p>
            <a:endParaRPr lang="en-US" sz="2800" dirty="0">
              <a:solidFill>
                <a:schemeClr val="bg1"/>
              </a:solidFill>
            </a:endParaRPr>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07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t>Russia</a:t>
            </a:r>
          </a:p>
          <a:p>
            <a:r>
              <a:rPr lang="en-US" sz="3800" dirty="0"/>
              <a:t>Cold war </a:t>
            </a:r>
          </a:p>
          <a:p>
            <a:r>
              <a:rPr lang="en-US" sz="3800" dirty="0"/>
              <a:t>Ukraine </a:t>
            </a:r>
          </a:p>
          <a:p>
            <a:pPr marL="0" indent="0">
              <a:buNone/>
            </a:pPr>
            <a:endParaRPr lang="en-US" sz="4200" dirty="0"/>
          </a:p>
          <a:p>
            <a:pPr marL="0" indent="0">
              <a:buNone/>
            </a:pPr>
            <a:r>
              <a:rPr lang="en-US" sz="4200" b="1" dirty="0"/>
              <a:t>Egypt </a:t>
            </a:r>
          </a:p>
          <a:p>
            <a:r>
              <a:rPr lang="en-US" sz="3800" dirty="0"/>
              <a:t>Since the Carter administration, the US has given around a </a:t>
            </a:r>
            <a:r>
              <a:rPr lang="en-US" sz="3800" b="1" dirty="0"/>
              <a:t>billion dollars </a:t>
            </a:r>
            <a:r>
              <a:rPr lang="en-US" sz="3800" dirty="0"/>
              <a:t>a year in aid </a:t>
            </a:r>
          </a:p>
          <a:p>
            <a:r>
              <a:rPr lang="en-US" sz="3800" dirty="0"/>
              <a:t>In return, the US gets </a:t>
            </a:r>
            <a:r>
              <a:rPr lang="en-US" sz="3800" b="1" dirty="0"/>
              <a:t>priority access </a:t>
            </a:r>
            <a:r>
              <a:rPr lang="en-US" sz="3800" dirty="0"/>
              <a:t>through the </a:t>
            </a:r>
            <a:r>
              <a:rPr lang="en-US" sz="3800" b="1" dirty="0"/>
              <a:t>Suez canal </a:t>
            </a:r>
            <a:r>
              <a:rPr lang="en-US" sz="3800" dirty="0"/>
              <a:t>&amp; Egypt doesn’t go to war with Israel</a:t>
            </a:r>
          </a:p>
          <a:p>
            <a:endParaRPr lang="en-US" sz="2800" dirty="0"/>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solidFill>
                  <a:schemeClr val="bg1"/>
                </a:solidFill>
              </a:rPr>
              <a:t>Saudi Arabia </a:t>
            </a:r>
          </a:p>
          <a:p>
            <a:pPr marL="233363" indent="-233363">
              <a:buFont typeface="Arial" panose="020B0604020202020204" pitchFamily="34" charset="0"/>
              <a:buChar char="•"/>
            </a:pPr>
            <a:r>
              <a:rPr lang="en-US" sz="3500" dirty="0">
                <a:solidFill>
                  <a:schemeClr val="bg1"/>
                </a:solidFill>
              </a:rPr>
              <a:t>Often disagree </a:t>
            </a:r>
          </a:p>
          <a:p>
            <a:pPr marL="233363" indent="-233363">
              <a:buFont typeface="Arial" panose="020B0604020202020204" pitchFamily="34" charset="0"/>
              <a:buChar char="•"/>
            </a:pPr>
            <a:r>
              <a:rPr lang="en-US" sz="3500" dirty="0">
                <a:solidFill>
                  <a:schemeClr val="bg1"/>
                </a:solidFill>
              </a:rPr>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solidFill>
                <a:schemeClr val="bg1"/>
              </a:solidFill>
            </a:endParaRPr>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44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t>Russia</a:t>
            </a:r>
          </a:p>
          <a:p>
            <a:r>
              <a:rPr lang="en-US" sz="3800" dirty="0"/>
              <a:t>Cold war </a:t>
            </a:r>
          </a:p>
          <a:p>
            <a:r>
              <a:rPr lang="en-US" sz="3800" dirty="0"/>
              <a:t>Ukraine </a:t>
            </a:r>
          </a:p>
          <a:p>
            <a:pPr marL="0" indent="0">
              <a:buNone/>
            </a:pPr>
            <a:endParaRPr lang="en-US" sz="4200" dirty="0"/>
          </a:p>
          <a:p>
            <a:pPr marL="0" indent="0">
              <a:buNone/>
            </a:pPr>
            <a:r>
              <a:rPr lang="en-US" sz="4200" b="1" dirty="0"/>
              <a:t>Egypt </a:t>
            </a:r>
          </a:p>
          <a:p>
            <a:r>
              <a:rPr lang="en-US" sz="3800" dirty="0"/>
              <a:t>Since the Carter administration, the US has given around a </a:t>
            </a:r>
            <a:r>
              <a:rPr lang="en-US" sz="3800" b="1" dirty="0"/>
              <a:t>billion dollars </a:t>
            </a:r>
            <a:r>
              <a:rPr lang="en-US" sz="3800" dirty="0"/>
              <a:t>a year in aid </a:t>
            </a:r>
          </a:p>
          <a:p>
            <a:r>
              <a:rPr lang="en-US" sz="3800" dirty="0"/>
              <a:t>In return, the US gets </a:t>
            </a:r>
            <a:r>
              <a:rPr lang="en-US" sz="3800" b="1" dirty="0"/>
              <a:t>priority access </a:t>
            </a:r>
            <a:r>
              <a:rPr lang="en-US" sz="3800" dirty="0"/>
              <a:t>through the </a:t>
            </a:r>
            <a:r>
              <a:rPr lang="en-US" sz="3800" b="1" dirty="0"/>
              <a:t>Suez canal </a:t>
            </a:r>
            <a:r>
              <a:rPr lang="en-US" sz="3800" dirty="0"/>
              <a:t>&amp; Egypt doesn’t go to war with Israel</a:t>
            </a:r>
          </a:p>
          <a:p>
            <a:endParaRPr lang="en-US" sz="2800" dirty="0"/>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t>Saudi Arabia </a:t>
            </a:r>
          </a:p>
          <a:p>
            <a:pPr marL="233363" indent="-233363">
              <a:buFont typeface="Arial" panose="020B0604020202020204" pitchFamily="34" charset="0"/>
              <a:buChar char="•"/>
            </a:pPr>
            <a:r>
              <a:rPr lang="en-US" sz="3500" dirty="0"/>
              <a:t>Often disagree </a:t>
            </a:r>
          </a:p>
          <a:p>
            <a:pPr marL="233363" indent="-233363">
              <a:buFont typeface="Arial" panose="020B0604020202020204" pitchFamily="34" charset="0"/>
              <a:buChar char="•"/>
            </a:pPr>
            <a:r>
              <a:rPr lang="en-US" sz="3500" dirty="0"/>
              <a:t>But they have been our oil hookup and we’ve been their weapons hookup</a:t>
            </a:r>
          </a:p>
          <a:p>
            <a:pPr marL="233363" indent="-233363">
              <a:buFont typeface="Arial" panose="020B0604020202020204" pitchFamily="34" charset="0"/>
              <a:buChar char="•"/>
            </a:pPr>
            <a:endParaRPr lang="en-US" sz="2200" dirty="0">
              <a:solidFill>
                <a:schemeClr val="bg1"/>
              </a:solidFill>
            </a:endParaRPr>
          </a:p>
          <a:p>
            <a:r>
              <a:rPr lang="en-US" sz="3900" b="1" dirty="0">
                <a:solidFill>
                  <a:schemeClr val="bg1"/>
                </a:solidFill>
              </a:rPr>
              <a:t>France</a:t>
            </a:r>
          </a:p>
          <a:p>
            <a:pPr marL="233363" indent="-233363">
              <a:buFont typeface="Arial" panose="020B0604020202020204" pitchFamily="34" charset="0"/>
              <a:buChar char="•"/>
            </a:pPr>
            <a:r>
              <a:rPr lang="en-US" sz="3500" dirty="0">
                <a:solidFill>
                  <a:schemeClr val="bg1"/>
                </a:solidFill>
              </a:rPr>
              <a:t>US first ally </a:t>
            </a:r>
          </a:p>
          <a:p>
            <a:pPr marL="233363" indent="-233363">
              <a:buFont typeface="Arial" panose="020B0604020202020204" pitchFamily="34" charset="0"/>
              <a:buChar char="•"/>
            </a:pPr>
            <a:r>
              <a:rPr lang="en-US" sz="3500" dirty="0">
                <a:solidFill>
                  <a:schemeClr val="bg1"/>
                </a:solidFill>
              </a:rPr>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3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t>Russia</a:t>
            </a:r>
          </a:p>
          <a:p>
            <a:r>
              <a:rPr lang="en-US" sz="3800" dirty="0"/>
              <a:t>Cold war </a:t>
            </a:r>
          </a:p>
          <a:p>
            <a:r>
              <a:rPr lang="en-US" sz="3800" dirty="0"/>
              <a:t>Ukraine </a:t>
            </a:r>
          </a:p>
          <a:p>
            <a:pPr marL="0" indent="0">
              <a:buNone/>
            </a:pPr>
            <a:endParaRPr lang="en-US" sz="4200" dirty="0"/>
          </a:p>
          <a:p>
            <a:pPr marL="0" indent="0">
              <a:buNone/>
            </a:pPr>
            <a:r>
              <a:rPr lang="en-US" sz="4200" b="1" dirty="0"/>
              <a:t>Egypt </a:t>
            </a:r>
          </a:p>
          <a:p>
            <a:r>
              <a:rPr lang="en-US" sz="3800" dirty="0"/>
              <a:t>Since the Carter administration, the US has given around a </a:t>
            </a:r>
            <a:r>
              <a:rPr lang="en-US" sz="3800" b="1" dirty="0"/>
              <a:t>billion dollars </a:t>
            </a:r>
            <a:r>
              <a:rPr lang="en-US" sz="3800" dirty="0"/>
              <a:t>a year in aid </a:t>
            </a:r>
          </a:p>
          <a:p>
            <a:r>
              <a:rPr lang="en-US" sz="3800" dirty="0"/>
              <a:t>In return, the US gets </a:t>
            </a:r>
            <a:r>
              <a:rPr lang="en-US" sz="3800" b="1" dirty="0"/>
              <a:t>priority access </a:t>
            </a:r>
            <a:r>
              <a:rPr lang="en-US" sz="3800" dirty="0"/>
              <a:t>through the </a:t>
            </a:r>
            <a:r>
              <a:rPr lang="en-US" sz="3800" b="1" dirty="0"/>
              <a:t>Suez canal </a:t>
            </a:r>
            <a:r>
              <a:rPr lang="en-US" sz="3800" dirty="0"/>
              <a:t>&amp; Egypt doesn’t go to war with Israel</a:t>
            </a:r>
          </a:p>
          <a:p>
            <a:endParaRPr lang="en-US" sz="2800" dirty="0"/>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t>Saudi Arabia </a:t>
            </a:r>
          </a:p>
          <a:p>
            <a:pPr marL="233363" indent="-233363">
              <a:buFont typeface="Arial" panose="020B0604020202020204" pitchFamily="34" charset="0"/>
              <a:buChar char="•"/>
            </a:pPr>
            <a:r>
              <a:rPr lang="en-US" sz="3500" dirty="0"/>
              <a:t>Often disagree </a:t>
            </a:r>
          </a:p>
          <a:p>
            <a:pPr marL="233363" indent="-233363">
              <a:buFont typeface="Arial" panose="020B0604020202020204" pitchFamily="34" charset="0"/>
              <a:buChar char="•"/>
            </a:pPr>
            <a:r>
              <a:rPr lang="en-US" sz="3500" dirty="0"/>
              <a:t>But they have been our oil hookup and we’ve been their weapons hookup</a:t>
            </a:r>
          </a:p>
          <a:p>
            <a:pPr marL="233363" indent="-233363">
              <a:buFont typeface="Arial" panose="020B0604020202020204" pitchFamily="34" charset="0"/>
              <a:buChar char="•"/>
            </a:pPr>
            <a:endParaRPr lang="en-US" sz="2200" dirty="0"/>
          </a:p>
          <a:p>
            <a:r>
              <a:rPr lang="en-US" sz="3900" b="1" dirty="0"/>
              <a:t>France</a:t>
            </a:r>
          </a:p>
          <a:p>
            <a:pPr marL="233363" indent="-233363">
              <a:buFont typeface="Arial" panose="020B0604020202020204" pitchFamily="34" charset="0"/>
              <a:buChar char="•"/>
            </a:pPr>
            <a:r>
              <a:rPr lang="en-US" sz="3500" dirty="0"/>
              <a:t>US first ally </a:t>
            </a:r>
          </a:p>
          <a:p>
            <a:pPr marL="233363" indent="-233363">
              <a:buFont typeface="Arial" panose="020B0604020202020204" pitchFamily="34" charset="0"/>
              <a:buChar char="•"/>
            </a:pPr>
            <a:r>
              <a:rPr lang="en-US" sz="3500" dirty="0"/>
              <a:t>Often disagree… Iraq War, “Freedom Fries”, nuclear submarine deal with Australia </a:t>
            </a:r>
          </a:p>
          <a:p>
            <a:pPr marL="233363" indent="-233363">
              <a:buFont typeface="Arial" panose="020B0604020202020204" pitchFamily="34" charset="0"/>
              <a:buChar char="•"/>
            </a:pPr>
            <a:endParaRPr lang="en-US" sz="2200" dirty="0">
              <a:solidFill>
                <a:schemeClr val="bg1"/>
              </a:solidFill>
            </a:endParaRPr>
          </a:p>
          <a:p>
            <a:pPr lvl="0"/>
            <a:r>
              <a:rPr lang="en-US" sz="3900" b="1" dirty="0">
                <a:solidFill>
                  <a:schemeClr val="bg1"/>
                </a:solidFill>
              </a:rPr>
              <a:t>North Korea</a:t>
            </a:r>
          </a:p>
          <a:p>
            <a:pPr marL="342900" lvl="0" indent="-342900">
              <a:buFont typeface="Arial" panose="020B0604020202020204" pitchFamily="34" charset="0"/>
              <a:buChar char="•"/>
            </a:pPr>
            <a:r>
              <a:rPr lang="en-US" sz="3500" dirty="0">
                <a:solidFill>
                  <a:schemeClr val="bg1"/>
                </a:solidFill>
              </a:rPr>
              <a:t>Pretty obvious – exiled themselves from the international community </a:t>
            </a:r>
          </a:p>
          <a:p>
            <a:pPr lvl="0"/>
            <a:endParaRPr lang="en-US" sz="5400" b="1" dirty="0">
              <a:solidFill>
                <a:schemeClr val="bg1"/>
              </a:solidFill>
            </a:endParaRPr>
          </a:p>
          <a:p>
            <a:pPr marL="233363" lvl="0" indent="-233363">
              <a:buFont typeface="Arial" panose="020B0604020202020204" pitchFamily="34" charset="0"/>
              <a:buChar char="•"/>
            </a:pPr>
            <a:endParaRPr lang="en-US" sz="4400" dirty="0">
              <a:solidFill>
                <a:schemeClr val="bg1"/>
              </a:solidFill>
            </a:endParaRPr>
          </a:p>
          <a:p>
            <a:pPr marL="233363" indent="-233363">
              <a:buFont typeface="Arial" panose="020B0604020202020204" pitchFamily="34" charset="0"/>
              <a:buChar char="•"/>
            </a:pPr>
            <a:endParaRPr lang="en-US" sz="2000" dirty="0"/>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48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F228C-272E-EC4B-9F65-0D27FB5C257B}"/>
              </a:ext>
            </a:extLst>
          </p:cNvPr>
          <p:cNvSpPr>
            <a:spLocks noGrp="1"/>
          </p:cNvSpPr>
          <p:nvPr>
            <p:ph sz="half" idx="1"/>
          </p:nvPr>
        </p:nvSpPr>
        <p:spPr>
          <a:xfrm>
            <a:off x="0" y="122297"/>
            <a:ext cx="3722914" cy="6861175"/>
          </a:xfrm>
          <a:noFill/>
          <a:ln>
            <a:noFill/>
          </a:ln>
        </p:spPr>
        <p:txBody>
          <a:bodyPr>
            <a:normAutofit fontScale="85000" lnSpcReduction="20000"/>
          </a:bodyPr>
          <a:lstStyle/>
          <a:p>
            <a:pPr marL="0" indent="0">
              <a:buNone/>
            </a:pPr>
            <a:r>
              <a:rPr lang="en-US" sz="4200" b="1" dirty="0"/>
              <a:t>Great Britain</a:t>
            </a:r>
          </a:p>
          <a:p>
            <a:r>
              <a:rPr lang="en-US" sz="3800" dirty="0"/>
              <a:t>America’s closet ally</a:t>
            </a:r>
          </a:p>
          <a:p>
            <a:pPr marL="0" indent="0">
              <a:buNone/>
            </a:pPr>
            <a:endParaRPr lang="en-US" sz="3600" b="1" dirty="0"/>
          </a:p>
          <a:p>
            <a:pPr marL="0" indent="0">
              <a:buNone/>
            </a:pPr>
            <a:r>
              <a:rPr lang="en-US" sz="4200" b="1" dirty="0"/>
              <a:t>Belgium</a:t>
            </a:r>
          </a:p>
          <a:p>
            <a:r>
              <a:rPr lang="en-US" sz="3800" dirty="0"/>
              <a:t>EU headquarters </a:t>
            </a:r>
          </a:p>
          <a:p>
            <a:pPr marL="0" indent="0">
              <a:buNone/>
            </a:pPr>
            <a:endParaRPr lang="en-US" sz="3500" dirty="0"/>
          </a:p>
          <a:p>
            <a:pPr marL="0" indent="0">
              <a:buNone/>
            </a:pPr>
            <a:r>
              <a:rPr lang="en-US" sz="4200" b="1" dirty="0"/>
              <a:t>South Sudan</a:t>
            </a:r>
          </a:p>
          <a:p>
            <a:r>
              <a:rPr lang="en-US" sz="3800" dirty="0"/>
              <a:t>Newest Country (2011)</a:t>
            </a:r>
          </a:p>
          <a:p>
            <a:pPr marL="0" indent="0">
              <a:buNone/>
            </a:pPr>
            <a:endParaRPr lang="en-US" sz="3500" dirty="0"/>
          </a:p>
          <a:p>
            <a:pPr marL="0" indent="0">
              <a:buNone/>
            </a:pPr>
            <a:r>
              <a:rPr lang="en-US" sz="4200" b="1" dirty="0"/>
              <a:t>Japan</a:t>
            </a:r>
          </a:p>
          <a:p>
            <a:r>
              <a:rPr lang="en-US" sz="3800" dirty="0"/>
              <a:t>Borrowed heavily from them in the 80s and 90s</a:t>
            </a:r>
          </a:p>
        </p:txBody>
      </p:sp>
      <p:sp>
        <p:nvSpPr>
          <p:cNvPr id="4" name="Content Placeholder 3">
            <a:extLst>
              <a:ext uri="{FF2B5EF4-FFF2-40B4-BE49-F238E27FC236}">
                <a16:creationId xmlns:a16="http://schemas.microsoft.com/office/drawing/2014/main" id="{DEAF8396-37E9-EA4D-B4FB-B95938059A14}"/>
              </a:ext>
            </a:extLst>
          </p:cNvPr>
          <p:cNvSpPr>
            <a:spLocks noGrp="1"/>
          </p:cNvSpPr>
          <p:nvPr>
            <p:ph sz="half" idx="2"/>
          </p:nvPr>
        </p:nvSpPr>
        <p:spPr>
          <a:xfrm>
            <a:off x="3439885" y="122297"/>
            <a:ext cx="3978231" cy="6861175"/>
          </a:xfrm>
          <a:ln>
            <a:noFill/>
          </a:ln>
        </p:spPr>
        <p:txBody>
          <a:bodyPr>
            <a:normAutofit fontScale="85000" lnSpcReduction="20000"/>
          </a:bodyPr>
          <a:lstStyle/>
          <a:p>
            <a:pPr marL="0" indent="0">
              <a:buNone/>
            </a:pPr>
            <a:r>
              <a:rPr lang="en-US" sz="4200" b="1" dirty="0"/>
              <a:t>Russia</a:t>
            </a:r>
          </a:p>
          <a:p>
            <a:r>
              <a:rPr lang="en-US" sz="3800" dirty="0"/>
              <a:t>Cold war </a:t>
            </a:r>
          </a:p>
          <a:p>
            <a:r>
              <a:rPr lang="en-US" sz="3800" dirty="0"/>
              <a:t>Ukraine </a:t>
            </a:r>
          </a:p>
          <a:p>
            <a:pPr marL="0" indent="0">
              <a:buNone/>
            </a:pPr>
            <a:endParaRPr lang="en-US" sz="4200" dirty="0"/>
          </a:p>
          <a:p>
            <a:pPr marL="0" indent="0">
              <a:buNone/>
            </a:pPr>
            <a:r>
              <a:rPr lang="en-US" sz="4200" b="1" dirty="0"/>
              <a:t>Egypt </a:t>
            </a:r>
          </a:p>
          <a:p>
            <a:r>
              <a:rPr lang="en-US" sz="3800" dirty="0"/>
              <a:t>Since the Carter administration, the US has given around a </a:t>
            </a:r>
            <a:r>
              <a:rPr lang="en-US" sz="3800" b="1" dirty="0"/>
              <a:t>billion dollars </a:t>
            </a:r>
            <a:r>
              <a:rPr lang="en-US" sz="3800" dirty="0"/>
              <a:t>a year in aid </a:t>
            </a:r>
          </a:p>
          <a:p>
            <a:r>
              <a:rPr lang="en-US" sz="3800" dirty="0"/>
              <a:t>In return, the US gets </a:t>
            </a:r>
            <a:r>
              <a:rPr lang="en-US" sz="3800" b="1" dirty="0"/>
              <a:t>priority access </a:t>
            </a:r>
            <a:r>
              <a:rPr lang="en-US" sz="3800" dirty="0"/>
              <a:t>through the </a:t>
            </a:r>
            <a:r>
              <a:rPr lang="en-US" sz="3800" b="1" dirty="0"/>
              <a:t>Suez canal </a:t>
            </a:r>
            <a:r>
              <a:rPr lang="en-US" sz="3800" dirty="0"/>
              <a:t>&amp; Egypt doesn’t go to war with Israel</a:t>
            </a:r>
          </a:p>
          <a:p>
            <a:endParaRPr lang="en-US" sz="2800" dirty="0"/>
          </a:p>
          <a:p>
            <a:endParaRPr lang="en-US" sz="2400" dirty="0"/>
          </a:p>
        </p:txBody>
      </p:sp>
      <p:sp>
        <p:nvSpPr>
          <p:cNvPr id="5" name="TextBox 4">
            <a:extLst>
              <a:ext uri="{FF2B5EF4-FFF2-40B4-BE49-F238E27FC236}">
                <a16:creationId xmlns:a16="http://schemas.microsoft.com/office/drawing/2014/main" id="{6EC8227C-012E-5C40-91AB-60FB94C201C8}"/>
              </a:ext>
            </a:extLst>
          </p:cNvPr>
          <p:cNvSpPr txBox="1"/>
          <p:nvPr/>
        </p:nvSpPr>
        <p:spPr>
          <a:xfrm>
            <a:off x="7418116" y="43592"/>
            <a:ext cx="4773884" cy="6700445"/>
          </a:xfrm>
          <a:prstGeom prst="rect">
            <a:avLst/>
          </a:prstGeom>
          <a:noFill/>
          <a:ln>
            <a:noFill/>
          </a:ln>
        </p:spPr>
        <p:txBody>
          <a:bodyPr wrap="square" rtlCol="0">
            <a:normAutofit fontScale="92500" lnSpcReduction="20000"/>
          </a:bodyPr>
          <a:lstStyle/>
          <a:p>
            <a:pPr lvl="0"/>
            <a:r>
              <a:rPr lang="en-US" sz="3900" b="1" dirty="0"/>
              <a:t>Saudi Arabia </a:t>
            </a:r>
          </a:p>
          <a:p>
            <a:pPr marL="233363" indent="-233363">
              <a:buFont typeface="Arial" panose="020B0604020202020204" pitchFamily="34" charset="0"/>
              <a:buChar char="•"/>
            </a:pPr>
            <a:r>
              <a:rPr lang="en-US" sz="3500" dirty="0"/>
              <a:t>Often disagree </a:t>
            </a:r>
          </a:p>
          <a:p>
            <a:pPr marL="233363" indent="-233363">
              <a:buFont typeface="Arial" panose="020B0604020202020204" pitchFamily="34" charset="0"/>
              <a:buChar char="•"/>
            </a:pPr>
            <a:r>
              <a:rPr lang="en-US" sz="3500" dirty="0"/>
              <a:t>But they have been our oil hookup and we’ve been their weapons hookup</a:t>
            </a:r>
          </a:p>
          <a:p>
            <a:pPr marL="233363" indent="-233363">
              <a:buFont typeface="Arial" panose="020B0604020202020204" pitchFamily="34" charset="0"/>
              <a:buChar char="•"/>
            </a:pPr>
            <a:endParaRPr lang="en-US" sz="2200" dirty="0"/>
          </a:p>
          <a:p>
            <a:r>
              <a:rPr lang="en-US" sz="3900" b="1" dirty="0"/>
              <a:t>France</a:t>
            </a:r>
          </a:p>
          <a:p>
            <a:pPr marL="233363" indent="-233363">
              <a:buFont typeface="Arial" panose="020B0604020202020204" pitchFamily="34" charset="0"/>
              <a:buChar char="•"/>
            </a:pPr>
            <a:r>
              <a:rPr lang="en-US" sz="3500" dirty="0"/>
              <a:t>US first ally </a:t>
            </a:r>
          </a:p>
          <a:p>
            <a:pPr marL="233363" indent="-233363">
              <a:buFont typeface="Arial" panose="020B0604020202020204" pitchFamily="34" charset="0"/>
              <a:buChar char="•"/>
            </a:pPr>
            <a:r>
              <a:rPr lang="en-US" sz="3500" dirty="0"/>
              <a:t>Often disagree… Iraq War, “Freedom Fries”, nuclear submarine deal with Australia </a:t>
            </a:r>
          </a:p>
          <a:p>
            <a:pPr marL="233363" indent="-233363">
              <a:buFont typeface="Arial" panose="020B0604020202020204" pitchFamily="34" charset="0"/>
              <a:buChar char="•"/>
            </a:pPr>
            <a:endParaRPr lang="en-US" sz="2200" dirty="0"/>
          </a:p>
          <a:p>
            <a:pPr lvl="0"/>
            <a:r>
              <a:rPr lang="en-US" sz="3900" b="1" dirty="0"/>
              <a:t>North Korea</a:t>
            </a:r>
          </a:p>
          <a:p>
            <a:pPr marL="342900" lvl="0" indent="-342900">
              <a:buFont typeface="Arial" panose="020B0604020202020204" pitchFamily="34" charset="0"/>
              <a:buChar char="•"/>
            </a:pPr>
            <a:r>
              <a:rPr lang="en-US" sz="3500" dirty="0"/>
              <a:t>Pretty obvious – exiled themselves from the international community </a:t>
            </a:r>
          </a:p>
          <a:p>
            <a:pPr lvl="0"/>
            <a:endParaRPr lang="en-US" sz="5400" b="1" dirty="0"/>
          </a:p>
          <a:p>
            <a:pPr marL="233363" lvl="0" indent="-233363">
              <a:buFont typeface="Arial" panose="020B0604020202020204" pitchFamily="34" charset="0"/>
              <a:buChar char="•"/>
            </a:pPr>
            <a:endParaRPr lang="en-US" sz="4400" dirty="0"/>
          </a:p>
          <a:p>
            <a:pPr marL="233363" indent="-233363">
              <a:buFont typeface="Arial" panose="020B0604020202020204" pitchFamily="34" charset="0"/>
              <a:buChar char="•"/>
            </a:pPr>
            <a:endParaRPr lang="en-US" sz="2000" dirty="0"/>
          </a:p>
        </p:txBody>
      </p:sp>
      <p:cxnSp>
        <p:nvCxnSpPr>
          <p:cNvPr id="6" name="Straight Connector 5">
            <a:extLst>
              <a:ext uri="{FF2B5EF4-FFF2-40B4-BE49-F238E27FC236}">
                <a16:creationId xmlns:a16="http://schemas.microsoft.com/office/drawing/2014/main" id="{848FD4A2-11E0-C5FF-F02F-E17DA38CC9F0}"/>
              </a:ext>
            </a:extLst>
          </p:cNvPr>
          <p:cNvCxnSpPr/>
          <p:nvPr/>
        </p:nvCxnSpPr>
        <p:spPr>
          <a:xfrm>
            <a:off x="3340891"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C73422-629F-001A-AC79-9C5F579D1FA8}"/>
              </a:ext>
            </a:extLst>
          </p:cNvPr>
          <p:cNvCxnSpPr/>
          <p:nvPr/>
        </p:nvCxnSpPr>
        <p:spPr>
          <a:xfrm>
            <a:off x="7346399" y="241622"/>
            <a:ext cx="0" cy="637475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6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0FE90F0-4F56-5657-0AF2-DDBC70C84A05}"/>
              </a:ext>
            </a:extLst>
          </p:cNvPr>
          <p:cNvGraphicFramePr>
            <a:graphicFrameLocks noGrp="1"/>
          </p:cNvGraphicFramePr>
          <p:nvPr>
            <p:extLst>
              <p:ext uri="{D42A27DB-BD31-4B8C-83A1-F6EECF244321}">
                <p14:modId xmlns:p14="http://schemas.microsoft.com/office/powerpoint/2010/main" val="1000453220"/>
              </p:ext>
            </p:extLst>
          </p:nvPr>
        </p:nvGraphicFramePr>
        <p:xfrm>
          <a:off x="1023938" y="242368"/>
          <a:ext cx="10144124" cy="6211186"/>
        </p:xfrm>
        <a:graphic>
          <a:graphicData uri="http://schemas.openxmlformats.org/drawingml/2006/table">
            <a:tbl>
              <a:tblPr firstRow="1" firstCol="1" bandRow="1"/>
              <a:tblGrid>
                <a:gridCol w="3380652">
                  <a:extLst>
                    <a:ext uri="{9D8B030D-6E8A-4147-A177-3AD203B41FA5}">
                      <a16:colId xmlns:a16="http://schemas.microsoft.com/office/drawing/2014/main" val="3645944903"/>
                    </a:ext>
                  </a:extLst>
                </a:gridCol>
                <a:gridCol w="3381736">
                  <a:extLst>
                    <a:ext uri="{9D8B030D-6E8A-4147-A177-3AD203B41FA5}">
                      <a16:colId xmlns:a16="http://schemas.microsoft.com/office/drawing/2014/main" val="1463896345"/>
                    </a:ext>
                  </a:extLst>
                </a:gridCol>
                <a:gridCol w="3381736">
                  <a:extLst>
                    <a:ext uri="{9D8B030D-6E8A-4147-A177-3AD203B41FA5}">
                      <a16:colId xmlns:a16="http://schemas.microsoft.com/office/drawing/2014/main" val="2008552223"/>
                    </a:ext>
                  </a:extLst>
                </a:gridCol>
              </a:tblGrid>
              <a:tr h="588945">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1 - Iteration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2 – Issue Linkage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a:spcBef>
                          <a:spcPts val="0"/>
                        </a:spcBef>
                        <a:spcAft>
                          <a:spcPts val="0"/>
                        </a:spcAft>
                        <a:buFont typeface="+mj-lt"/>
                        <a:buNone/>
                      </a:pP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3 - Coercion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693964"/>
                  </a:ext>
                </a:extLst>
              </a:tr>
              <a:tr h="1177891">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7421281"/>
                  </a:ext>
                </a:extLst>
              </a:tr>
              <a:tr h="1766836">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737405079"/>
                  </a:ext>
                </a:extLst>
              </a:tr>
              <a:tr h="910678">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240885754"/>
                  </a:ext>
                </a:extLst>
              </a:tr>
              <a:tr h="1177891">
                <a:tc>
                  <a:txBody>
                    <a:bodyPr/>
                    <a:lstStyle/>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722532341"/>
                  </a:ext>
                </a:extLst>
              </a:tr>
              <a:tr h="588945">
                <a:tc>
                  <a:txBody>
                    <a:bodyPr/>
                    <a:lstStyle/>
                    <a:p>
                      <a:pPr marL="0" marR="0">
                        <a:spcBef>
                          <a:spcPts val="0"/>
                        </a:spcBef>
                        <a:spcAft>
                          <a:spcPts val="0"/>
                        </a:spcAft>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457200" marR="0" indent="-457200">
                        <a:spcBef>
                          <a:spcPts val="0"/>
                        </a:spcBef>
                        <a:spcAft>
                          <a:spcPts val="0"/>
                        </a:spcAft>
                        <a:buFont typeface="Arial" panose="020B0604020202020204" pitchFamily="34" charset="0"/>
                        <a:buChar char="•"/>
                      </a:pP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079031"/>
                  </a:ext>
                </a:extLst>
              </a:tr>
            </a:tbl>
          </a:graphicData>
        </a:graphic>
      </p:graphicFrame>
    </p:spTree>
    <p:extLst>
      <p:ext uri="{BB962C8B-B14F-4D97-AF65-F5344CB8AC3E}">
        <p14:creationId xmlns:p14="http://schemas.microsoft.com/office/powerpoint/2010/main" val="27015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466722" y="586855"/>
            <a:ext cx="3201366" cy="3387497"/>
          </a:xfrm>
        </p:spPr>
        <p:txBody>
          <a:bodyPr anchor="b">
            <a:normAutofit/>
          </a:bodyPr>
          <a:lstStyle/>
          <a:p>
            <a:pPr algn="ctr"/>
            <a:r>
              <a:rPr lang="en-US" b="1" dirty="0">
                <a:solidFill>
                  <a:srgbClr val="FFFFFF"/>
                </a:solidFill>
              </a:rPr>
              <a:t>Tools to Reach an Agreement</a:t>
            </a:r>
            <a:endParaRPr lang="en-US"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367695" y="10138"/>
            <a:ext cx="7592076" cy="6710702"/>
          </a:xfrm>
        </p:spPr>
        <p:txBody>
          <a:bodyPr anchor="ctr">
            <a:normAutofit/>
          </a:bodyPr>
          <a:lstStyle/>
          <a:p>
            <a:r>
              <a:rPr lang="en-US" altLang="en-US" b="1" dirty="0"/>
              <a:t>Iteration</a:t>
            </a:r>
          </a:p>
          <a:p>
            <a:pPr lvl="1"/>
            <a:r>
              <a:rPr lang="en-US" altLang="en-US" sz="2800" dirty="0"/>
              <a:t>Leveraging cooperation in the future</a:t>
            </a:r>
          </a:p>
          <a:p>
            <a:pPr lvl="1"/>
            <a:endParaRPr lang="en-US" altLang="en-US" sz="2800" dirty="0"/>
          </a:p>
          <a:p>
            <a:r>
              <a:rPr lang="en-US" altLang="en-US" b="1" dirty="0"/>
              <a:t>Issue-linkage</a:t>
            </a:r>
          </a:p>
          <a:p>
            <a:pPr lvl="1"/>
            <a:r>
              <a:rPr lang="en-US" altLang="en-US" sz="2800" dirty="0"/>
              <a:t>Connecting cooperation on one issue with other issues </a:t>
            </a:r>
          </a:p>
          <a:p>
            <a:pPr lvl="1"/>
            <a:endParaRPr lang="en-US" altLang="en-US" sz="2800" dirty="0"/>
          </a:p>
          <a:p>
            <a:r>
              <a:rPr lang="en-US" altLang="en-US" b="1" dirty="0"/>
              <a:t>Coercion</a:t>
            </a:r>
          </a:p>
          <a:p>
            <a:pPr lvl="1"/>
            <a:r>
              <a:rPr lang="en-US" altLang="en-US" sz="2800" dirty="0"/>
              <a:t>Punish states (sanctions)</a:t>
            </a:r>
          </a:p>
        </p:txBody>
      </p:sp>
    </p:spTree>
    <p:extLst>
      <p:ext uri="{BB962C8B-B14F-4D97-AF65-F5344CB8AC3E}">
        <p14:creationId xmlns:p14="http://schemas.microsoft.com/office/powerpoint/2010/main" val="304667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B2FD6-AA63-B9C2-5364-ED846B4081AF}"/>
              </a:ext>
            </a:extLst>
          </p:cNvPr>
          <p:cNvSpPr>
            <a:spLocks noGrp="1"/>
          </p:cNvSpPr>
          <p:nvPr>
            <p:ph type="title"/>
          </p:nvPr>
        </p:nvSpPr>
        <p:spPr>
          <a:xfrm>
            <a:off x="1371599" y="294538"/>
            <a:ext cx="9895951" cy="1033669"/>
          </a:xfrm>
        </p:spPr>
        <p:txBody>
          <a:bodyPr>
            <a:normAutofit/>
          </a:bodyPr>
          <a:lstStyle/>
          <a:p>
            <a:pPr algn="ctr"/>
            <a:r>
              <a:rPr lang="en-US" sz="5400" b="1" dirty="0">
                <a:solidFill>
                  <a:srgbClr val="FFFFFF"/>
                </a:solidFill>
              </a:rPr>
              <a:t>Goals for this Activity </a:t>
            </a:r>
          </a:p>
        </p:txBody>
      </p:sp>
      <p:sp>
        <p:nvSpPr>
          <p:cNvPr id="3" name="Content Placeholder 2">
            <a:extLst>
              <a:ext uri="{FF2B5EF4-FFF2-40B4-BE49-F238E27FC236}">
                <a16:creationId xmlns:a16="http://schemas.microsoft.com/office/drawing/2014/main" id="{7DDD7EF7-C6E4-BBFB-987C-500347525E51}"/>
              </a:ext>
            </a:extLst>
          </p:cNvPr>
          <p:cNvSpPr>
            <a:spLocks noGrp="1"/>
          </p:cNvSpPr>
          <p:nvPr>
            <p:ph idx="1"/>
          </p:nvPr>
        </p:nvSpPr>
        <p:spPr>
          <a:xfrm>
            <a:off x="648556" y="1765620"/>
            <a:ext cx="10894884" cy="4797842"/>
          </a:xfrm>
        </p:spPr>
        <p:txBody>
          <a:bodyPr anchor="ctr">
            <a:normAutofit/>
          </a:bodyPr>
          <a:lstStyle/>
          <a:p>
            <a:pPr marL="514350" indent="-514350">
              <a:buFont typeface="+mj-lt"/>
              <a:buAutoNum type="arabicPeriod"/>
            </a:pPr>
            <a:r>
              <a:rPr lang="en-US" sz="3200" dirty="0"/>
              <a:t>Understand how and why countries form </a:t>
            </a:r>
            <a:r>
              <a:rPr lang="en-US" sz="3200" b="1" dirty="0">
                <a:solidFill>
                  <a:srgbClr val="C00000"/>
                </a:solidFill>
              </a:rPr>
              <a:t>informal agreements</a:t>
            </a:r>
          </a:p>
          <a:p>
            <a:pPr marL="514350" indent="-514350">
              <a:buFont typeface="+mj-lt"/>
              <a:buAutoNum type="arabicPeriod"/>
            </a:pPr>
            <a:endParaRPr lang="en-US" sz="3200" dirty="0"/>
          </a:p>
          <a:p>
            <a:pPr marL="514350" indent="-514350">
              <a:buFont typeface="+mj-lt"/>
              <a:buAutoNum type="arabicPeriod"/>
            </a:pPr>
            <a:r>
              <a:rPr lang="en-US" sz="3200" dirty="0"/>
              <a:t>Understand </a:t>
            </a:r>
            <a:r>
              <a:rPr lang="en-US" sz="3200" dirty="0">
                <a:effectLst/>
              </a:rPr>
              <a:t>how </a:t>
            </a:r>
            <a:r>
              <a:rPr lang="en-US" sz="3200" b="1" dirty="0">
                <a:solidFill>
                  <a:srgbClr val="C00000"/>
                </a:solidFill>
                <a:effectLst/>
              </a:rPr>
              <a:t>national reputation </a:t>
            </a:r>
            <a:r>
              <a:rPr lang="en-US" sz="3200" dirty="0">
                <a:effectLst/>
              </a:rPr>
              <a:t>can facilitate cooperation </a:t>
            </a:r>
          </a:p>
          <a:p>
            <a:pPr marL="514350" indent="-514350">
              <a:buFont typeface="+mj-lt"/>
              <a:buAutoNum type="arabicPeriod"/>
            </a:pPr>
            <a:endParaRPr lang="en-US" sz="3200" dirty="0">
              <a:solidFill>
                <a:schemeClr val="bg1"/>
              </a:solidFill>
            </a:endParaRPr>
          </a:p>
          <a:p>
            <a:pPr marL="514350" indent="-514350">
              <a:buFont typeface="+mj-lt"/>
              <a:buAutoNum type="arabicPeriod"/>
            </a:pPr>
            <a:r>
              <a:rPr lang="en-US" sz="3200" dirty="0">
                <a:solidFill>
                  <a:schemeClr val="bg1"/>
                </a:solidFill>
              </a:rPr>
              <a:t>Understand the three important strategies countries use to make cooperation easier (</a:t>
            </a:r>
            <a:r>
              <a:rPr lang="en-US" sz="3200" b="1" dirty="0">
                <a:solidFill>
                  <a:schemeClr val="bg1"/>
                </a:solidFill>
              </a:rPr>
              <a:t>iteration</a:t>
            </a:r>
            <a:r>
              <a:rPr lang="en-US" sz="3200" dirty="0">
                <a:solidFill>
                  <a:schemeClr val="bg1"/>
                </a:solidFill>
              </a:rPr>
              <a:t>, </a:t>
            </a:r>
            <a:r>
              <a:rPr lang="en-US" sz="3200" b="1" dirty="0">
                <a:solidFill>
                  <a:schemeClr val="bg1"/>
                </a:solidFill>
              </a:rPr>
              <a:t>issue-linkage</a:t>
            </a:r>
            <a:r>
              <a:rPr lang="en-US" sz="3200" dirty="0">
                <a:solidFill>
                  <a:schemeClr val="bg1"/>
                </a:solidFill>
              </a:rPr>
              <a:t>, and </a:t>
            </a:r>
            <a:r>
              <a:rPr lang="en-US" sz="3200" b="1" dirty="0">
                <a:solidFill>
                  <a:schemeClr val="bg1"/>
                </a:solidFill>
              </a:rPr>
              <a:t>coercion</a:t>
            </a:r>
            <a:r>
              <a:rPr lang="en-US" sz="3200" dirty="0">
                <a:solidFill>
                  <a:schemeClr val="bg1"/>
                </a:solidFill>
              </a:rPr>
              <a:t>). </a:t>
            </a:r>
          </a:p>
        </p:txBody>
      </p:sp>
    </p:spTree>
    <p:extLst>
      <p:ext uri="{BB962C8B-B14F-4D97-AF65-F5344CB8AC3E}">
        <p14:creationId xmlns:p14="http://schemas.microsoft.com/office/powerpoint/2010/main" val="33075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BC0DC1-566A-F9D6-C342-2E013545054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i="1" kern="1200">
                <a:solidFill>
                  <a:schemeClr val="tx1"/>
                </a:solidFill>
                <a:effectLst/>
                <a:latin typeface="+mj-lt"/>
                <a:ea typeface="+mj-ea"/>
                <a:cs typeface="+mj-cs"/>
              </a:rPr>
              <a:t>Step 5: Debrief (5 Minutes)</a:t>
            </a:r>
            <a:endParaRPr lang="en-US" sz="72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32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1D35AA2-3A97-7004-F208-D1295EC607C0}"/>
              </a:ext>
            </a:extLst>
          </p:cNvPr>
          <p:cNvGraphicFramePr>
            <a:graphicFrameLocks noGrp="1"/>
          </p:cNvGraphicFramePr>
          <p:nvPr>
            <p:ph idx="1"/>
            <p:extLst>
              <p:ext uri="{D42A27DB-BD31-4B8C-83A1-F6EECF244321}">
                <p14:modId xmlns:p14="http://schemas.microsoft.com/office/powerpoint/2010/main" val="3981006164"/>
              </p:ext>
            </p:extLst>
          </p:nvPr>
        </p:nvGraphicFramePr>
        <p:xfrm>
          <a:off x="671146" y="439615"/>
          <a:ext cx="10849708" cy="5978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15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239CEA-E1F4-3C85-4B57-CC8CD3B4E8F8}"/>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What did we learn? </a:t>
            </a:r>
          </a:p>
        </p:txBody>
      </p:sp>
    </p:spTree>
    <p:extLst>
      <p:ext uri="{BB962C8B-B14F-4D97-AF65-F5344CB8AC3E}">
        <p14:creationId xmlns:p14="http://schemas.microsoft.com/office/powerpoint/2010/main" val="313684831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solidFill>
                  <a:schemeClr val="bg1"/>
                </a:solidFill>
              </a:rPr>
              <a:t>A crucial element of international relations is a nation’s </a:t>
            </a:r>
            <a:r>
              <a:rPr lang="en-US" b="1" dirty="0">
                <a:solidFill>
                  <a:schemeClr val="bg1"/>
                </a:solidFill>
              </a:rPr>
              <a:t>reputation.</a:t>
            </a:r>
          </a:p>
          <a:p>
            <a:endParaRPr lang="en-US" sz="1800" dirty="0">
              <a:solidFill>
                <a:schemeClr val="bg1"/>
              </a:solidFill>
            </a:endParaRPr>
          </a:p>
          <a:p>
            <a:r>
              <a:rPr lang="en-US" dirty="0">
                <a:solidFill>
                  <a:schemeClr val="bg1"/>
                </a:solidFill>
              </a:rPr>
              <a:t>A </a:t>
            </a:r>
            <a:r>
              <a:rPr lang="en-US" b="1" dirty="0">
                <a:solidFill>
                  <a:schemeClr val="bg1"/>
                </a:solidFill>
              </a:rPr>
              <a:t>good reputation</a:t>
            </a:r>
            <a:r>
              <a:rPr lang="en-US" dirty="0">
                <a:solidFill>
                  <a:schemeClr val="bg1"/>
                </a:solidFill>
              </a:rPr>
              <a:t> comes with many </a:t>
            </a:r>
            <a:r>
              <a:rPr lang="en-US" b="1" dirty="0">
                <a:solidFill>
                  <a:schemeClr val="bg1"/>
                </a:solidFill>
              </a:rPr>
              <a:t>benefits </a:t>
            </a:r>
            <a:r>
              <a:rPr lang="en-US" dirty="0">
                <a:solidFill>
                  <a:schemeClr val="bg1"/>
                </a:solidFill>
              </a:rPr>
              <a:t>and </a:t>
            </a:r>
            <a:r>
              <a:rPr lang="en-US" b="1" dirty="0">
                <a:solidFill>
                  <a:schemeClr val="bg1"/>
                </a:solidFill>
              </a:rPr>
              <a:t>advantages. </a:t>
            </a:r>
          </a:p>
          <a:p>
            <a:endParaRPr lang="en-US" sz="1800" dirty="0">
              <a:solidFill>
                <a:schemeClr val="bg1"/>
              </a:solidFill>
            </a:endParaRPr>
          </a:p>
          <a:p>
            <a:r>
              <a:rPr lang="en-US" dirty="0">
                <a:solidFill>
                  <a:schemeClr val="bg1"/>
                </a:solidFill>
              </a:rPr>
              <a:t>A </a:t>
            </a:r>
            <a:r>
              <a:rPr lang="en-US" b="1" dirty="0">
                <a:solidFill>
                  <a:schemeClr val="bg1"/>
                </a:solidFill>
              </a:rPr>
              <a:t>bad reputation </a:t>
            </a:r>
            <a:r>
              <a:rPr lang="en-US" dirty="0">
                <a:solidFill>
                  <a:schemeClr val="bg1"/>
                </a:solidFill>
              </a:rPr>
              <a:t>can be </a:t>
            </a:r>
            <a:r>
              <a:rPr lang="en-US" b="1" dirty="0">
                <a:solidFill>
                  <a:schemeClr val="bg1"/>
                </a:solidFill>
              </a:rPr>
              <a:t>costly </a:t>
            </a:r>
          </a:p>
          <a:p>
            <a:pPr lvl="1"/>
            <a:r>
              <a:rPr lang="en-US" sz="2800" dirty="0">
                <a:solidFill>
                  <a:schemeClr val="bg1"/>
                </a:solidFill>
              </a:rPr>
              <a:t>Breaking agreements </a:t>
            </a:r>
            <a:r>
              <a:rPr lang="en-US" sz="2800" b="1" dirty="0">
                <a:solidFill>
                  <a:schemeClr val="bg1"/>
                </a:solidFill>
              </a:rPr>
              <a:t>= Reputation costs</a:t>
            </a:r>
          </a:p>
          <a:p>
            <a:endParaRPr lang="en-US" sz="1800" dirty="0">
              <a:solidFill>
                <a:schemeClr val="bg1"/>
              </a:solidFill>
            </a:endParaRPr>
          </a:p>
          <a:p>
            <a:r>
              <a:rPr lang="en-US" dirty="0">
                <a:solidFill>
                  <a:schemeClr val="bg1"/>
                </a:solidFill>
              </a:rPr>
              <a:t>Countries care about their </a:t>
            </a:r>
            <a:r>
              <a:rPr lang="en-US" b="1" dirty="0">
                <a:solidFill>
                  <a:schemeClr val="bg1"/>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208807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solidFill>
                <a:schemeClr val="bg1"/>
              </a:solidFill>
            </a:endParaRPr>
          </a:p>
          <a:p>
            <a:r>
              <a:rPr lang="en-US" dirty="0">
                <a:solidFill>
                  <a:schemeClr val="bg1"/>
                </a:solidFill>
              </a:rPr>
              <a:t>A </a:t>
            </a:r>
            <a:r>
              <a:rPr lang="en-US" b="1" dirty="0">
                <a:solidFill>
                  <a:schemeClr val="bg1"/>
                </a:solidFill>
              </a:rPr>
              <a:t>good reputation</a:t>
            </a:r>
            <a:r>
              <a:rPr lang="en-US" dirty="0">
                <a:solidFill>
                  <a:schemeClr val="bg1"/>
                </a:solidFill>
              </a:rPr>
              <a:t> comes with many </a:t>
            </a:r>
            <a:r>
              <a:rPr lang="en-US" b="1" dirty="0">
                <a:solidFill>
                  <a:schemeClr val="bg1"/>
                </a:solidFill>
              </a:rPr>
              <a:t>benefits </a:t>
            </a:r>
            <a:r>
              <a:rPr lang="en-US" dirty="0">
                <a:solidFill>
                  <a:schemeClr val="bg1"/>
                </a:solidFill>
              </a:rPr>
              <a:t>and </a:t>
            </a:r>
            <a:r>
              <a:rPr lang="en-US" b="1" dirty="0">
                <a:solidFill>
                  <a:schemeClr val="bg1"/>
                </a:solidFill>
              </a:rPr>
              <a:t>advantages. </a:t>
            </a:r>
          </a:p>
          <a:p>
            <a:endParaRPr lang="en-US" sz="1800" dirty="0">
              <a:solidFill>
                <a:schemeClr val="bg1"/>
              </a:solidFill>
            </a:endParaRPr>
          </a:p>
          <a:p>
            <a:r>
              <a:rPr lang="en-US" dirty="0">
                <a:solidFill>
                  <a:schemeClr val="bg1"/>
                </a:solidFill>
              </a:rPr>
              <a:t>A </a:t>
            </a:r>
            <a:r>
              <a:rPr lang="en-US" b="1" dirty="0">
                <a:solidFill>
                  <a:schemeClr val="bg1"/>
                </a:solidFill>
              </a:rPr>
              <a:t>bad reputation </a:t>
            </a:r>
            <a:r>
              <a:rPr lang="en-US" dirty="0">
                <a:solidFill>
                  <a:schemeClr val="bg1"/>
                </a:solidFill>
              </a:rPr>
              <a:t>can be </a:t>
            </a:r>
            <a:r>
              <a:rPr lang="en-US" b="1" dirty="0">
                <a:solidFill>
                  <a:schemeClr val="bg1"/>
                </a:solidFill>
              </a:rPr>
              <a:t>costly </a:t>
            </a:r>
          </a:p>
          <a:p>
            <a:pPr lvl="1"/>
            <a:r>
              <a:rPr lang="en-US" sz="2800" dirty="0">
                <a:solidFill>
                  <a:schemeClr val="bg1"/>
                </a:solidFill>
              </a:rPr>
              <a:t>Breaking agreements </a:t>
            </a:r>
            <a:r>
              <a:rPr lang="en-US" sz="2800" b="1" dirty="0">
                <a:solidFill>
                  <a:schemeClr val="bg1"/>
                </a:solidFill>
              </a:rPr>
              <a:t>= Reputation costs</a:t>
            </a:r>
          </a:p>
          <a:p>
            <a:endParaRPr lang="en-US" sz="1800" dirty="0">
              <a:solidFill>
                <a:schemeClr val="bg1"/>
              </a:solidFill>
            </a:endParaRPr>
          </a:p>
          <a:p>
            <a:r>
              <a:rPr lang="en-US" dirty="0">
                <a:solidFill>
                  <a:schemeClr val="bg1"/>
                </a:solidFill>
              </a:rPr>
              <a:t>Countries care about their </a:t>
            </a:r>
            <a:r>
              <a:rPr lang="en-US" b="1" dirty="0">
                <a:solidFill>
                  <a:schemeClr val="bg1"/>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493797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solidFill>
                <a:schemeClr val="bg1"/>
              </a:solidFill>
            </a:endParaRPr>
          </a:p>
          <a:p>
            <a:r>
              <a:rPr lang="en-US" dirty="0">
                <a:solidFill>
                  <a:schemeClr val="bg1"/>
                </a:solidFill>
              </a:rPr>
              <a:t>A </a:t>
            </a:r>
            <a:r>
              <a:rPr lang="en-US" b="1" dirty="0">
                <a:solidFill>
                  <a:schemeClr val="bg1"/>
                </a:solidFill>
              </a:rPr>
              <a:t>bad reputation </a:t>
            </a:r>
            <a:r>
              <a:rPr lang="en-US" dirty="0">
                <a:solidFill>
                  <a:schemeClr val="bg1"/>
                </a:solidFill>
              </a:rPr>
              <a:t>can be </a:t>
            </a:r>
            <a:r>
              <a:rPr lang="en-US" b="1" dirty="0">
                <a:solidFill>
                  <a:schemeClr val="bg1"/>
                </a:solidFill>
              </a:rPr>
              <a:t>costly </a:t>
            </a:r>
          </a:p>
          <a:p>
            <a:pPr lvl="1"/>
            <a:r>
              <a:rPr lang="en-US" sz="2800" dirty="0">
                <a:solidFill>
                  <a:schemeClr val="bg1"/>
                </a:solidFill>
              </a:rPr>
              <a:t>Breaking agreements </a:t>
            </a:r>
            <a:r>
              <a:rPr lang="en-US" sz="2800" b="1" dirty="0">
                <a:solidFill>
                  <a:schemeClr val="bg1"/>
                </a:solidFill>
              </a:rPr>
              <a:t>= Reputation costs</a:t>
            </a:r>
          </a:p>
          <a:p>
            <a:endParaRPr lang="en-US" sz="1800" dirty="0">
              <a:solidFill>
                <a:schemeClr val="bg1"/>
              </a:solidFill>
            </a:endParaRPr>
          </a:p>
          <a:p>
            <a:r>
              <a:rPr lang="en-US" dirty="0">
                <a:solidFill>
                  <a:schemeClr val="bg1"/>
                </a:solidFill>
              </a:rPr>
              <a:t>Countries care about their </a:t>
            </a:r>
            <a:r>
              <a:rPr lang="en-US" b="1" dirty="0">
                <a:solidFill>
                  <a:schemeClr val="bg1"/>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2484136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p>
          <a:p>
            <a:r>
              <a:rPr lang="en-US" dirty="0"/>
              <a:t>A </a:t>
            </a:r>
            <a:r>
              <a:rPr lang="en-US" b="1" dirty="0">
                <a:solidFill>
                  <a:srgbClr val="FF0000"/>
                </a:solidFill>
              </a:rPr>
              <a:t>bad reputation </a:t>
            </a:r>
            <a:r>
              <a:rPr lang="en-US" dirty="0"/>
              <a:t>can be </a:t>
            </a:r>
            <a:r>
              <a:rPr lang="en-US" b="1" dirty="0">
                <a:solidFill>
                  <a:srgbClr val="FF0000"/>
                </a:solidFill>
              </a:rPr>
              <a:t>costly </a:t>
            </a:r>
          </a:p>
          <a:p>
            <a:pPr lvl="1"/>
            <a:r>
              <a:rPr lang="en-US" sz="2800" dirty="0">
                <a:solidFill>
                  <a:schemeClr val="bg1"/>
                </a:solidFill>
              </a:rPr>
              <a:t>Breaking agreements </a:t>
            </a:r>
            <a:r>
              <a:rPr lang="en-US" sz="2800" b="1" dirty="0">
                <a:solidFill>
                  <a:schemeClr val="bg1"/>
                </a:solidFill>
              </a:rPr>
              <a:t>= Reputation costs</a:t>
            </a:r>
          </a:p>
          <a:p>
            <a:endParaRPr lang="en-US" sz="1800" dirty="0">
              <a:solidFill>
                <a:schemeClr val="bg1"/>
              </a:solidFill>
            </a:endParaRPr>
          </a:p>
          <a:p>
            <a:r>
              <a:rPr lang="en-US" dirty="0">
                <a:solidFill>
                  <a:schemeClr val="bg1"/>
                </a:solidFill>
              </a:rPr>
              <a:t>Countries care about their </a:t>
            </a:r>
            <a:r>
              <a:rPr lang="en-US" b="1" dirty="0">
                <a:solidFill>
                  <a:schemeClr val="bg1"/>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2602393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p>
          <a:p>
            <a:r>
              <a:rPr lang="en-US" dirty="0"/>
              <a:t>A </a:t>
            </a:r>
            <a:r>
              <a:rPr lang="en-US" b="1" dirty="0">
                <a:solidFill>
                  <a:srgbClr val="FF0000"/>
                </a:solidFill>
              </a:rPr>
              <a:t>bad reputation </a:t>
            </a:r>
            <a:r>
              <a:rPr lang="en-US" dirty="0"/>
              <a:t>can be </a:t>
            </a:r>
            <a:r>
              <a:rPr lang="en-US" b="1" dirty="0">
                <a:solidFill>
                  <a:srgbClr val="FF0000"/>
                </a:solidFill>
              </a:rPr>
              <a:t>costly </a:t>
            </a:r>
          </a:p>
          <a:p>
            <a:pPr lvl="1"/>
            <a:r>
              <a:rPr lang="en-US" sz="2800" dirty="0"/>
              <a:t>Breaking agreements </a:t>
            </a:r>
            <a:r>
              <a:rPr lang="en-US" sz="2800" b="1" dirty="0"/>
              <a:t>= </a:t>
            </a:r>
            <a:r>
              <a:rPr lang="en-US" sz="2800" b="1" dirty="0">
                <a:solidFill>
                  <a:srgbClr val="FF0000"/>
                </a:solidFill>
              </a:rPr>
              <a:t>Reputation costs</a:t>
            </a:r>
          </a:p>
          <a:p>
            <a:endParaRPr lang="en-US" sz="1800" dirty="0"/>
          </a:p>
          <a:p>
            <a:r>
              <a:rPr lang="en-US" dirty="0">
                <a:solidFill>
                  <a:schemeClr val="bg1"/>
                </a:solidFill>
              </a:rPr>
              <a:t>Countries care about their </a:t>
            </a:r>
            <a:r>
              <a:rPr lang="en-US" b="1" dirty="0">
                <a:solidFill>
                  <a:schemeClr val="bg1"/>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7279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p>
          <a:p>
            <a:r>
              <a:rPr lang="en-US" dirty="0"/>
              <a:t>A </a:t>
            </a:r>
            <a:r>
              <a:rPr lang="en-US" b="1" dirty="0">
                <a:solidFill>
                  <a:srgbClr val="FF0000"/>
                </a:solidFill>
              </a:rPr>
              <a:t>bad reputation </a:t>
            </a:r>
            <a:r>
              <a:rPr lang="en-US" dirty="0"/>
              <a:t>can be </a:t>
            </a:r>
            <a:r>
              <a:rPr lang="en-US" b="1" dirty="0">
                <a:solidFill>
                  <a:srgbClr val="FF0000"/>
                </a:solidFill>
              </a:rPr>
              <a:t>costly </a:t>
            </a:r>
          </a:p>
          <a:p>
            <a:pPr lvl="1"/>
            <a:r>
              <a:rPr lang="en-US" sz="2800" dirty="0"/>
              <a:t>Breaking agreements </a:t>
            </a:r>
            <a:r>
              <a:rPr lang="en-US" sz="2800" b="1" dirty="0"/>
              <a:t>= </a:t>
            </a:r>
            <a:r>
              <a:rPr lang="en-US" sz="2800" b="1" dirty="0">
                <a:solidFill>
                  <a:srgbClr val="FF0000"/>
                </a:solidFill>
              </a:rPr>
              <a:t>Reputation costs</a:t>
            </a:r>
          </a:p>
          <a:p>
            <a:endParaRPr lang="en-US" sz="1800" dirty="0"/>
          </a:p>
          <a:p>
            <a:r>
              <a:rPr lang="en-US" dirty="0"/>
              <a:t>Countries care about their </a:t>
            </a:r>
            <a:r>
              <a:rPr lang="en-US" b="1" dirty="0">
                <a:solidFill>
                  <a:srgbClr val="00B050"/>
                </a:solidFill>
              </a:rPr>
              <a:t>reputation</a:t>
            </a:r>
          </a:p>
          <a:p>
            <a:endParaRPr lang="en-US" sz="1800" dirty="0">
              <a:solidFill>
                <a:schemeClr val="bg1"/>
              </a:solidFill>
            </a:endParaRPr>
          </a:p>
          <a:p>
            <a:r>
              <a:rPr lang="en-US" dirty="0">
                <a:solidFill>
                  <a:schemeClr val="bg1"/>
                </a:solidFill>
              </a:rPr>
              <a:t>Countries with </a:t>
            </a:r>
            <a:r>
              <a:rPr lang="en-US" b="1" dirty="0">
                <a:solidFill>
                  <a:schemeClr val="bg1"/>
                </a:solidFill>
              </a:rPr>
              <a:t>geopolitical importance </a:t>
            </a:r>
            <a:endParaRPr lang="en-US" dirty="0">
              <a:solidFill>
                <a:schemeClr val="bg1"/>
              </a:solidFill>
            </a:endParaRPr>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3994431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p>
          <a:p>
            <a:r>
              <a:rPr lang="en-US" dirty="0"/>
              <a:t>A </a:t>
            </a:r>
            <a:r>
              <a:rPr lang="en-US" b="1" dirty="0">
                <a:solidFill>
                  <a:srgbClr val="FF0000"/>
                </a:solidFill>
              </a:rPr>
              <a:t>bad reputation </a:t>
            </a:r>
            <a:r>
              <a:rPr lang="en-US" dirty="0"/>
              <a:t>can be </a:t>
            </a:r>
            <a:r>
              <a:rPr lang="en-US" b="1" dirty="0">
                <a:solidFill>
                  <a:srgbClr val="FF0000"/>
                </a:solidFill>
              </a:rPr>
              <a:t>costly </a:t>
            </a:r>
          </a:p>
          <a:p>
            <a:pPr lvl="1"/>
            <a:r>
              <a:rPr lang="en-US" sz="2800" dirty="0"/>
              <a:t>Breaking agreements </a:t>
            </a:r>
            <a:r>
              <a:rPr lang="en-US" sz="2800" b="1" dirty="0"/>
              <a:t>= </a:t>
            </a:r>
            <a:r>
              <a:rPr lang="en-US" sz="2800" b="1" dirty="0">
                <a:solidFill>
                  <a:srgbClr val="FF0000"/>
                </a:solidFill>
              </a:rPr>
              <a:t>Reputation costs</a:t>
            </a:r>
          </a:p>
          <a:p>
            <a:endParaRPr lang="en-US" sz="1800" dirty="0"/>
          </a:p>
          <a:p>
            <a:r>
              <a:rPr lang="en-US" dirty="0"/>
              <a:t>Countries care about their </a:t>
            </a:r>
            <a:r>
              <a:rPr lang="en-US" b="1" dirty="0">
                <a:solidFill>
                  <a:srgbClr val="00B050"/>
                </a:solidFill>
              </a:rPr>
              <a:t>reputation</a:t>
            </a:r>
          </a:p>
          <a:p>
            <a:endParaRPr lang="en-US" sz="1800" dirty="0"/>
          </a:p>
          <a:p>
            <a:r>
              <a:rPr lang="en-US" dirty="0"/>
              <a:t>Countries with </a:t>
            </a:r>
            <a:r>
              <a:rPr lang="en-US" b="1" dirty="0">
                <a:solidFill>
                  <a:srgbClr val="00B050"/>
                </a:solidFill>
              </a:rPr>
              <a:t>geopolitical importance </a:t>
            </a:r>
            <a:endParaRPr lang="en-US" dirty="0"/>
          </a:p>
          <a:p>
            <a:pPr lvl="1"/>
            <a:r>
              <a:rPr lang="en-US" sz="2800" dirty="0">
                <a:solidFill>
                  <a:schemeClr val="bg1"/>
                </a:solidFill>
              </a:rPr>
              <a:t> Can </a:t>
            </a:r>
            <a:r>
              <a:rPr lang="en-US" sz="2800" b="1" dirty="0">
                <a:solidFill>
                  <a:schemeClr val="bg1"/>
                </a:solidFill>
              </a:rPr>
              <a:t>get away </a:t>
            </a:r>
            <a:r>
              <a:rPr lang="en-US" sz="2800" dirty="0">
                <a:solidFill>
                  <a:schemeClr val="bg1"/>
                </a:solidFill>
              </a:rPr>
              <a:t>with </a:t>
            </a:r>
            <a:r>
              <a:rPr lang="en-US" sz="2800" b="1" dirty="0">
                <a:solidFill>
                  <a:schemeClr val="bg1"/>
                </a:solidFill>
              </a:rPr>
              <a:t>breaking norms </a:t>
            </a:r>
            <a:r>
              <a:rPr lang="en-US" sz="2800" dirty="0">
                <a:solidFill>
                  <a:schemeClr val="bg1"/>
                </a:solidFill>
              </a:rPr>
              <a:t>&amp;</a:t>
            </a:r>
            <a:r>
              <a:rPr lang="en-US" sz="2800" b="1" dirty="0">
                <a:solidFill>
                  <a:schemeClr val="bg1"/>
                </a:solidFill>
              </a:rPr>
              <a:t> agreements </a:t>
            </a:r>
            <a:endParaRPr lang="en-US" sz="2800" dirty="0">
              <a:solidFill>
                <a:schemeClr val="bg1"/>
              </a:solidFill>
            </a:endParaRPr>
          </a:p>
          <a:p>
            <a:pPr lvl="1"/>
            <a:r>
              <a:rPr lang="en-US" sz="2800" dirty="0">
                <a:solidFill>
                  <a:schemeClr val="bg1"/>
                </a:solidFill>
              </a:rPr>
              <a:t>Do </a:t>
            </a:r>
            <a:r>
              <a:rPr lang="en-US" sz="2800" b="1" dirty="0">
                <a:solidFill>
                  <a:schemeClr val="bg1"/>
                </a:solidFill>
              </a:rPr>
              <a:t>not </a:t>
            </a:r>
            <a:r>
              <a:rPr lang="en-US" sz="2800" dirty="0">
                <a:solidFill>
                  <a:schemeClr val="bg1"/>
                </a:solidFill>
              </a:rPr>
              <a:t>suffer the same </a:t>
            </a:r>
            <a:r>
              <a:rPr lang="en-US" sz="2800" b="1" dirty="0">
                <a:solidFill>
                  <a:schemeClr val="bg1"/>
                </a:solidFill>
              </a:rPr>
              <a:t>consequences</a:t>
            </a:r>
            <a:r>
              <a:rPr lang="en-US" sz="2800" dirty="0">
                <a:solidFill>
                  <a:schemeClr val="bg1"/>
                </a:solidFill>
              </a:rPr>
              <a:t> as other countries</a:t>
            </a:r>
          </a:p>
        </p:txBody>
      </p:sp>
    </p:spTree>
    <p:extLst>
      <p:ext uri="{BB962C8B-B14F-4D97-AF65-F5344CB8AC3E}">
        <p14:creationId xmlns:p14="http://schemas.microsoft.com/office/powerpoint/2010/main" val="323248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7B2FD6-AA63-B9C2-5364-ED846B4081AF}"/>
              </a:ext>
            </a:extLst>
          </p:cNvPr>
          <p:cNvSpPr>
            <a:spLocks noGrp="1"/>
          </p:cNvSpPr>
          <p:nvPr>
            <p:ph type="title"/>
          </p:nvPr>
        </p:nvSpPr>
        <p:spPr>
          <a:xfrm>
            <a:off x="1371599" y="294538"/>
            <a:ext cx="9895951" cy="1033669"/>
          </a:xfrm>
        </p:spPr>
        <p:txBody>
          <a:bodyPr>
            <a:normAutofit/>
          </a:bodyPr>
          <a:lstStyle/>
          <a:p>
            <a:pPr algn="ctr"/>
            <a:r>
              <a:rPr lang="en-US" sz="5400" b="1" dirty="0">
                <a:solidFill>
                  <a:srgbClr val="FFFFFF"/>
                </a:solidFill>
              </a:rPr>
              <a:t>Goals for this Activity </a:t>
            </a:r>
          </a:p>
        </p:txBody>
      </p:sp>
      <p:sp>
        <p:nvSpPr>
          <p:cNvPr id="3" name="Content Placeholder 2">
            <a:extLst>
              <a:ext uri="{FF2B5EF4-FFF2-40B4-BE49-F238E27FC236}">
                <a16:creationId xmlns:a16="http://schemas.microsoft.com/office/drawing/2014/main" id="{7DDD7EF7-C6E4-BBFB-987C-500347525E51}"/>
              </a:ext>
            </a:extLst>
          </p:cNvPr>
          <p:cNvSpPr>
            <a:spLocks noGrp="1"/>
          </p:cNvSpPr>
          <p:nvPr>
            <p:ph idx="1"/>
          </p:nvPr>
        </p:nvSpPr>
        <p:spPr>
          <a:xfrm>
            <a:off x="648556" y="1765620"/>
            <a:ext cx="10894884" cy="4797842"/>
          </a:xfrm>
        </p:spPr>
        <p:txBody>
          <a:bodyPr anchor="ctr">
            <a:normAutofit/>
          </a:bodyPr>
          <a:lstStyle/>
          <a:p>
            <a:pPr marL="514350" indent="-514350">
              <a:buFont typeface="+mj-lt"/>
              <a:buAutoNum type="arabicPeriod"/>
            </a:pPr>
            <a:r>
              <a:rPr lang="en-US" sz="3200" dirty="0"/>
              <a:t>Understand how and why countries form </a:t>
            </a:r>
            <a:r>
              <a:rPr lang="en-US" sz="3200" b="1" dirty="0">
                <a:solidFill>
                  <a:srgbClr val="C00000"/>
                </a:solidFill>
              </a:rPr>
              <a:t>informal agreements</a:t>
            </a:r>
          </a:p>
          <a:p>
            <a:pPr marL="514350" indent="-514350">
              <a:buFont typeface="+mj-lt"/>
              <a:buAutoNum type="arabicPeriod"/>
            </a:pPr>
            <a:endParaRPr lang="en-US" sz="3200" dirty="0"/>
          </a:p>
          <a:p>
            <a:pPr marL="514350" indent="-514350">
              <a:buFont typeface="+mj-lt"/>
              <a:buAutoNum type="arabicPeriod"/>
            </a:pPr>
            <a:r>
              <a:rPr lang="en-US" sz="3200" dirty="0"/>
              <a:t>Understand </a:t>
            </a:r>
            <a:r>
              <a:rPr lang="en-US" sz="3200" dirty="0">
                <a:effectLst/>
              </a:rPr>
              <a:t>how </a:t>
            </a:r>
            <a:r>
              <a:rPr lang="en-US" sz="3200" b="1" dirty="0">
                <a:solidFill>
                  <a:srgbClr val="C00000"/>
                </a:solidFill>
                <a:effectLst/>
              </a:rPr>
              <a:t>national reputation </a:t>
            </a:r>
            <a:r>
              <a:rPr lang="en-US" sz="3200" dirty="0">
                <a:effectLst/>
              </a:rPr>
              <a:t>can facilitate cooperation </a:t>
            </a:r>
          </a:p>
          <a:p>
            <a:pPr marL="514350" indent="-514350">
              <a:buFont typeface="+mj-lt"/>
              <a:buAutoNum type="arabicPeriod"/>
            </a:pPr>
            <a:endParaRPr lang="en-US" sz="3200" dirty="0"/>
          </a:p>
          <a:p>
            <a:pPr marL="514350" indent="-514350">
              <a:buFont typeface="+mj-lt"/>
              <a:buAutoNum type="arabicPeriod"/>
            </a:pPr>
            <a:r>
              <a:rPr lang="en-US" sz="3200" dirty="0"/>
              <a:t>Understand the three important strategies countries use to make cooperation easier (</a:t>
            </a:r>
            <a:r>
              <a:rPr lang="en-US" sz="3200" b="1" dirty="0">
                <a:solidFill>
                  <a:srgbClr val="C00000"/>
                </a:solidFill>
              </a:rPr>
              <a:t>iteration</a:t>
            </a:r>
            <a:r>
              <a:rPr lang="en-US" sz="3200" dirty="0">
                <a:solidFill>
                  <a:srgbClr val="C00000"/>
                </a:solidFill>
              </a:rPr>
              <a:t>, </a:t>
            </a:r>
            <a:r>
              <a:rPr lang="en-US" sz="3200" b="1" dirty="0">
                <a:solidFill>
                  <a:srgbClr val="C00000"/>
                </a:solidFill>
              </a:rPr>
              <a:t>issue-linkage</a:t>
            </a:r>
            <a:r>
              <a:rPr lang="en-US" sz="3200" dirty="0"/>
              <a:t>, and </a:t>
            </a:r>
            <a:r>
              <a:rPr lang="en-US" sz="3200" b="1" dirty="0">
                <a:solidFill>
                  <a:srgbClr val="C00000"/>
                </a:solidFill>
              </a:rPr>
              <a:t>coercion</a:t>
            </a:r>
            <a:r>
              <a:rPr lang="en-US" sz="3200" dirty="0"/>
              <a:t>). </a:t>
            </a:r>
          </a:p>
        </p:txBody>
      </p:sp>
    </p:spTree>
    <p:extLst>
      <p:ext uri="{BB962C8B-B14F-4D97-AF65-F5344CB8AC3E}">
        <p14:creationId xmlns:p14="http://schemas.microsoft.com/office/powerpoint/2010/main" val="1784019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239728" y="2659528"/>
            <a:ext cx="3558360" cy="1130992"/>
          </a:xfrm>
        </p:spPr>
        <p:txBody>
          <a:bodyPr anchor="b">
            <a:normAutofit/>
          </a:bodyPr>
          <a:lstStyle/>
          <a:p>
            <a:pPr algn="ctr"/>
            <a:r>
              <a:rPr lang="en-US" sz="5400" b="1" dirty="0">
                <a:solidFill>
                  <a:srgbClr val="FFFFFF"/>
                </a:solidFill>
              </a:rPr>
              <a:t>Reputation</a:t>
            </a:r>
            <a:endParaRPr lang="en-US" sz="5400"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037826" y="10138"/>
            <a:ext cx="8151125" cy="6837724"/>
          </a:xfrm>
        </p:spPr>
        <p:txBody>
          <a:bodyPr anchor="ctr">
            <a:normAutofit lnSpcReduction="10000"/>
          </a:bodyPr>
          <a:lstStyle/>
          <a:p>
            <a:r>
              <a:rPr lang="en-US" dirty="0"/>
              <a:t>A crucial element of international relations is a nation’s </a:t>
            </a:r>
            <a:r>
              <a:rPr lang="en-US" b="1" dirty="0"/>
              <a:t>reputation.</a:t>
            </a:r>
          </a:p>
          <a:p>
            <a:endParaRPr lang="en-US" sz="1800" dirty="0"/>
          </a:p>
          <a:p>
            <a:r>
              <a:rPr lang="en-US" dirty="0"/>
              <a:t>A </a:t>
            </a:r>
            <a:r>
              <a:rPr lang="en-US" b="1" dirty="0">
                <a:solidFill>
                  <a:srgbClr val="00B050"/>
                </a:solidFill>
              </a:rPr>
              <a:t>good reputation</a:t>
            </a:r>
            <a:r>
              <a:rPr lang="en-US" dirty="0">
                <a:solidFill>
                  <a:srgbClr val="00B050"/>
                </a:solidFill>
              </a:rPr>
              <a:t> </a:t>
            </a:r>
            <a:r>
              <a:rPr lang="en-US" dirty="0"/>
              <a:t>comes with many </a:t>
            </a:r>
            <a:r>
              <a:rPr lang="en-US" b="1" dirty="0">
                <a:solidFill>
                  <a:srgbClr val="00B050"/>
                </a:solidFill>
              </a:rPr>
              <a:t>benefits </a:t>
            </a:r>
            <a:r>
              <a:rPr lang="en-US" dirty="0"/>
              <a:t>and </a:t>
            </a:r>
            <a:r>
              <a:rPr lang="en-US" b="1" dirty="0">
                <a:solidFill>
                  <a:srgbClr val="00B050"/>
                </a:solidFill>
              </a:rPr>
              <a:t>advantages. </a:t>
            </a:r>
          </a:p>
          <a:p>
            <a:endParaRPr lang="en-US" sz="1800" dirty="0"/>
          </a:p>
          <a:p>
            <a:r>
              <a:rPr lang="en-US" dirty="0"/>
              <a:t>A </a:t>
            </a:r>
            <a:r>
              <a:rPr lang="en-US" b="1" dirty="0">
                <a:solidFill>
                  <a:srgbClr val="FF0000"/>
                </a:solidFill>
              </a:rPr>
              <a:t>bad reputation </a:t>
            </a:r>
            <a:r>
              <a:rPr lang="en-US" dirty="0"/>
              <a:t>can be </a:t>
            </a:r>
            <a:r>
              <a:rPr lang="en-US" b="1" dirty="0">
                <a:solidFill>
                  <a:srgbClr val="FF0000"/>
                </a:solidFill>
              </a:rPr>
              <a:t>costly </a:t>
            </a:r>
          </a:p>
          <a:p>
            <a:pPr lvl="1"/>
            <a:r>
              <a:rPr lang="en-US" sz="2800" dirty="0"/>
              <a:t>Breaking agreements </a:t>
            </a:r>
            <a:r>
              <a:rPr lang="en-US" sz="2800" b="1" dirty="0"/>
              <a:t>= </a:t>
            </a:r>
            <a:r>
              <a:rPr lang="en-US" sz="2800" b="1" dirty="0">
                <a:solidFill>
                  <a:srgbClr val="FF0000"/>
                </a:solidFill>
              </a:rPr>
              <a:t>Reputation costs</a:t>
            </a:r>
          </a:p>
          <a:p>
            <a:endParaRPr lang="en-US" sz="1800" dirty="0"/>
          </a:p>
          <a:p>
            <a:r>
              <a:rPr lang="en-US" dirty="0"/>
              <a:t>Countries care about their </a:t>
            </a:r>
            <a:r>
              <a:rPr lang="en-US" b="1" dirty="0">
                <a:solidFill>
                  <a:srgbClr val="00B050"/>
                </a:solidFill>
              </a:rPr>
              <a:t>reputation</a:t>
            </a:r>
          </a:p>
          <a:p>
            <a:endParaRPr lang="en-US" sz="1800" dirty="0"/>
          </a:p>
          <a:p>
            <a:r>
              <a:rPr lang="en-US" dirty="0"/>
              <a:t>Countries with </a:t>
            </a:r>
            <a:r>
              <a:rPr lang="en-US" b="1" dirty="0">
                <a:solidFill>
                  <a:srgbClr val="00B050"/>
                </a:solidFill>
              </a:rPr>
              <a:t>geopolitical importance </a:t>
            </a:r>
            <a:endParaRPr lang="en-US" dirty="0"/>
          </a:p>
          <a:p>
            <a:pPr lvl="1"/>
            <a:r>
              <a:rPr lang="en-US" sz="2800" dirty="0"/>
              <a:t> Can </a:t>
            </a:r>
            <a:r>
              <a:rPr lang="en-US" sz="2800" b="1" dirty="0"/>
              <a:t>get away </a:t>
            </a:r>
            <a:r>
              <a:rPr lang="en-US" sz="2800" dirty="0"/>
              <a:t>with </a:t>
            </a:r>
            <a:r>
              <a:rPr lang="en-US" sz="2800" b="1" dirty="0">
                <a:solidFill>
                  <a:srgbClr val="FF0000"/>
                </a:solidFill>
              </a:rPr>
              <a:t>breaking norms </a:t>
            </a:r>
            <a:r>
              <a:rPr lang="en-US" sz="2800" dirty="0"/>
              <a:t>&amp;</a:t>
            </a:r>
            <a:r>
              <a:rPr lang="en-US" sz="2800" b="1" dirty="0">
                <a:solidFill>
                  <a:srgbClr val="FF0000"/>
                </a:solidFill>
              </a:rPr>
              <a:t> agreements </a:t>
            </a:r>
            <a:endParaRPr lang="en-US" sz="2800" dirty="0"/>
          </a:p>
          <a:p>
            <a:pPr lvl="1"/>
            <a:r>
              <a:rPr lang="en-US" sz="2800" dirty="0"/>
              <a:t>Do </a:t>
            </a:r>
            <a:r>
              <a:rPr lang="en-US" sz="2800" b="1" dirty="0"/>
              <a:t>not </a:t>
            </a:r>
            <a:r>
              <a:rPr lang="en-US" sz="2800" dirty="0"/>
              <a:t>suffer the same </a:t>
            </a:r>
            <a:r>
              <a:rPr lang="en-US" sz="2800" b="1" dirty="0"/>
              <a:t>consequences</a:t>
            </a:r>
            <a:r>
              <a:rPr lang="en-US" sz="2800" dirty="0"/>
              <a:t> as other countries</a:t>
            </a:r>
          </a:p>
        </p:txBody>
      </p:sp>
    </p:spTree>
    <p:extLst>
      <p:ext uri="{BB962C8B-B14F-4D97-AF65-F5344CB8AC3E}">
        <p14:creationId xmlns:p14="http://schemas.microsoft.com/office/powerpoint/2010/main" val="3949826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466722" y="586855"/>
            <a:ext cx="3201366" cy="3387497"/>
          </a:xfrm>
        </p:spPr>
        <p:txBody>
          <a:bodyPr anchor="b">
            <a:normAutofit/>
          </a:bodyPr>
          <a:lstStyle/>
          <a:p>
            <a:pPr algn="ctr"/>
            <a:r>
              <a:rPr lang="en-US" b="1" dirty="0">
                <a:solidFill>
                  <a:srgbClr val="FFFFFF"/>
                </a:solidFill>
              </a:rPr>
              <a:t>Informal Agreements: </a:t>
            </a:r>
            <a:endParaRPr lang="en-US"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238171" y="0"/>
            <a:ext cx="7721600" cy="6868138"/>
          </a:xfrm>
        </p:spPr>
        <p:txBody>
          <a:bodyPr anchor="ctr">
            <a:normAutofit/>
          </a:bodyPr>
          <a:lstStyle/>
          <a:p>
            <a:endParaRPr lang="en-US" dirty="0"/>
          </a:p>
          <a:p>
            <a:r>
              <a:rPr lang="en-US" dirty="0"/>
              <a:t>Are </a:t>
            </a:r>
            <a:r>
              <a:rPr lang="en-US" b="1" dirty="0">
                <a:solidFill>
                  <a:srgbClr val="00B050"/>
                </a:solidFill>
              </a:rPr>
              <a:t>easier, faster</a:t>
            </a:r>
            <a:r>
              <a:rPr lang="en-US" dirty="0"/>
              <a:t>, </a:t>
            </a:r>
            <a:r>
              <a:rPr lang="en-US" b="1" dirty="0">
                <a:solidFill>
                  <a:srgbClr val="00B050"/>
                </a:solidFill>
              </a:rPr>
              <a:t>less of a hassle</a:t>
            </a:r>
            <a:r>
              <a:rPr lang="en-US" dirty="0"/>
              <a:t>, and more </a:t>
            </a:r>
            <a:r>
              <a:rPr lang="en-US" b="1" dirty="0">
                <a:solidFill>
                  <a:srgbClr val="00B050"/>
                </a:solidFill>
              </a:rPr>
              <a:t>flexible</a:t>
            </a:r>
            <a:r>
              <a:rPr lang="en-US" dirty="0"/>
              <a:t> </a:t>
            </a:r>
          </a:p>
          <a:p>
            <a:endParaRPr lang="en-US" dirty="0"/>
          </a:p>
          <a:p>
            <a:endParaRPr lang="en-US" dirty="0"/>
          </a:p>
          <a:p>
            <a:r>
              <a:rPr lang="en-US" dirty="0"/>
              <a:t>Informal agreements can still be counted on</a:t>
            </a:r>
          </a:p>
          <a:p>
            <a:endParaRPr lang="en-US" dirty="0"/>
          </a:p>
          <a:p>
            <a:endParaRPr lang="en-US" dirty="0"/>
          </a:p>
          <a:p>
            <a:r>
              <a:rPr lang="en-US" dirty="0"/>
              <a:t>Countries can be pretty </a:t>
            </a:r>
            <a:r>
              <a:rPr lang="en-US" b="1" dirty="0"/>
              <a:t>confident</a:t>
            </a:r>
            <a:r>
              <a:rPr lang="en-US" dirty="0"/>
              <a:t> other nations will follow through</a:t>
            </a:r>
          </a:p>
          <a:p>
            <a:pPr lvl="1"/>
            <a:r>
              <a:rPr lang="en-US" sz="2800" dirty="0"/>
              <a:t>at least states with </a:t>
            </a:r>
            <a:r>
              <a:rPr lang="en-US" sz="2800" b="1" dirty="0">
                <a:solidFill>
                  <a:srgbClr val="00B050"/>
                </a:solidFill>
              </a:rPr>
              <a:t>good reputations</a:t>
            </a:r>
            <a:endParaRPr lang="en-US" sz="2800" dirty="0"/>
          </a:p>
          <a:p>
            <a:endParaRPr lang="en-US" altLang="en-US" dirty="0"/>
          </a:p>
          <a:p>
            <a:endParaRPr lang="en-US" dirty="0"/>
          </a:p>
        </p:txBody>
      </p:sp>
    </p:spTree>
    <p:extLst>
      <p:ext uri="{BB962C8B-B14F-4D97-AF65-F5344CB8AC3E}">
        <p14:creationId xmlns:p14="http://schemas.microsoft.com/office/powerpoint/2010/main" val="2540994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EA227-978E-2F47-A8C9-FF88B182BD5E}"/>
              </a:ext>
            </a:extLst>
          </p:cNvPr>
          <p:cNvSpPr>
            <a:spLocks noGrp="1"/>
          </p:cNvSpPr>
          <p:nvPr>
            <p:ph type="title"/>
          </p:nvPr>
        </p:nvSpPr>
        <p:spPr>
          <a:xfrm>
            <a:off x="-1" y="586855"/>
            <a:ext cx="3900973" cy="3748885"/>
          </a:xfrm>
        </p:spPr>
        <p:txBody>
          <a:bodyPr anchor="b">
            <a:normAutofit/>
          </a:bodyPr>
          <a:lstStyle/>
          <a:p>
            <a:pPr algn="ctr"/>
            <a:r>
              <a:rPr lang="en-US" dirty="0">
                <a:solidFill>
                  <a:srgbClr val="FFFFFF"/>
                </a:solidFill>
              </a:rPr>
              <a:t>The Price of Noncompliance</a:t>
            </a:r>
          </a:p>
        </p:txBody>
      </p:sp>
      <p:sp>
        <p:nvSpPr>
          <p:cNvPr id="3" name="Content Placeholder 2">
            <a:extLst>
              <a:ext uri="{FF2B5EF4-FFF2-40B4-BE49-F238E27FC236}">
                <a16:creationId xmlns:a16="http://schemas.microsoft.com/office/drawing/2014/main" id="{C9E6524B-5411-EE48-A2FD-CE71A5A81385}"/>
              </a:ext>
            </a:extLst>
          </p:cNvPr>
          <p:cNvSpPr>
            <a:spLocks noGrp="1"/>
          </p:cNvSpPr>
          <p:nvPr>
            <p:ph idx="1"/>
          </p:nvPr>
        </p:nvSpPr>
        <p:spPr>
          <a:xfrm>
            <a:off x="4419600" y="10138"/>
            <a:ext cx="7340599" cy="6837724"/>
          </a:xfrm>
        </p:spPr>
        <p:txBody>
          <a:bodyPr anchor="ctr">
            <a:normAutofit/>
          </a:bodyPr>
          <a:lstStyle/>
          <a:p>
            <a:r>
              <a:rPr lang="en-US" dirty="0"/>
              <a:t>The loss of </a:t>
            </a:r>
            <a:r>
              <a:rPr lang="en-US" b="1" dirty="0">
                <a:solidFill>
                  <a:srgbClr val="C00000"/>
                </a:solidFill>
              </a:rPr>
              <a:t>reputation</a:t>
            </a:r>
            <a:r>
              <a:rPr lang="en-US" dirty="0"/>
              <a:t> as a reliable partner.</a:t>
            </a:r>
          </a:p>
          <a:p>
            <a:endParaRPr lang="en-US" dirty="0">
              <a:solidFill>
                <a:schemeClr val="bg1"/>
              </a:solidFill>
            </a:endParaRPr>
          </a:p>
          <a:p>
            <a:r>
              <a:rPr lang="en-US" dirty="0">
                <a:solidFill>
                  <a:schemeClr val="bg1"/>
                </a:solidFill>
              </a:rPr>
              <a:t>The </a:t>
            </a:r>
            <a:r>
              <a:rPr lang="en-US" b="1" dirty="0">
                <a:solidFill>
                  <a:schemeClr val="bg1"/>
                </a:solidFill>
              </a:rPr>
              <a:t>violation </a:t>
            </a:r>
            <a:r>
              <a:rPr lang="en-US" dirty="0">
                <a:solidFill>
                  <a:schemeClr val="bg1"/>
                </a:solidFill>
              </a:rPr>
              <a:t>or </a:t>
            </a:r>
            <a:r>
              <a:rPr lang="en-US" b="1" dirty="0">
                <a:solidFill>
                  <a:schemeClr val="bg1"/>
                </a:solidFill>
              </a:rPr>
              <a:t>perceived violation </a:t>
            </a:r>
            <a:r>
              <a:rPr lang="en-US" dirty="0">
                <a:solidFill>
                  <a:schemeClr val="bg1"/>
                </a:solidFill>
              </a:rPr>
              <a:t>of an agreement may give rise to specific, </a:t>
            </a:r>
            <a:r>
              <a:rPr lang="en-US" b="1" dirty="0">
                <a:solidFill>
                  <a:schemeClr val="bg1"/>
                </a:solidFill>
              </a:rPr>
              <a:t>costly retaliation</a:t>
            </a:r>
            <a:endParaRPr lang="en-US" dirty="0">
              <a:solidFill>
                <a:schemeClr val="bg1"/>
              </a:solidFill>
            </a:endParaRPr>
          </a:p>
          <a:p>
            <a:endParaRPr lang="en-US" dirty="0">
              <a:solidFill>
                <a:schemeClr val="bg1"/>
              </a:solidFill>
            </a:endParaRPr>
          </a:p>
          <a:p>
            <a:r>
              <a:rPr lang="en-US" dirty="0">
                <a:solidFill>
                  <a:schemeClr val="bg1"/>
                </a:solidFill>
              </a:rPr>
              <a:t>Violating an agreement may recast </a:t>
            </a:r>
            <a:r>
              <a:rPr lang="en-US" b="1" dirty="0">
                <a:solidFill>
                  <a:schemeClr val="bg1"/>
                </a:solidFill>
              </a:rPr>
              <a:t>national reputation </a:t>
            </a:r>
            <a:r>
              <a:rPr lang="en-US" dirty="0">
                <a:solidFill>
                  <a:schemeClr val="bg1"/>
                </a:solidFill>
              </a:rPr>
              <a:t>in a still broader and more dramatic way,</a:t>
            </a:r>
          </a:p>
          <a:p>
            <a:pPr lvl="1"/>
            <a:r>
              <a:rPr lang="en-US" sz="2800" dirty="0">
                <a:solidFill>
                  <a:schemeClr val="bg1"/>
                </a:solidFill>
              </a:rPr>
              <a:t>depicting a nation as </a:t>
            </a:r>
            <a:r>
              <a:rPr lang="en-US" sz="2800" b="1" dirty="0">
                <a:solidFill>
                  <a:schemeClr val="bg1"/>
                </a:solidFill>
              </a:rPr>
              <a:t>untrustworthy</a:t>
            </a:r>
            <a:r>
              <a:rPr lang="en-US" sz="2800" dirty="0">
                <a:solidFill>
                  <a:schemeClr val="bg1"/>
                </a:solidFill>
              </a:rPr>
              <a:t> and a </a:t>
            </a:r>
            <a:r>
              <a:rPr lang="en-US" sz="2800" b="1" dirty="0">
                <a:solidFill>
                  <a:schemeClr val="bg1"/>
                </a:solidFill>
              </a:rPr>
              <a:t>deceitful enemy</a:t>
            </a:r>
            <a:endParaRPr lang="en-US" sz="2800" dirty="0">
              <a:solidFill>
                <a:schemeClr val="bg1"/>
              </a:solidFill>
            </a:endParaRPr>
          </a:p>
        </p:txBody>
      </p:sp>
    </p:spTree>
    <p:extLst>
      <p:ext uri="{BB962C8B-B14F-4D97-AF65-F5344CB8AC3E}">
        <p14:creationId xmlns:p14="http://schemas.microsoft.com/office/powerpoint/2010/main" val="2910102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EA227-978E-2F47-A8C9-FF88B182BD5E}"/>
              </a:ext>
            </a:extLst>
          </p:cNvPr>
          <p:cNvSpPr>
            <a:spLocks noGrp="1"/>
          </p:cNvSpPr>
          <p:nvPr>
            <p:ph type="title"/>
          </p:nvPr>
        </p:nvSpPr>
        <p:spPr>
          <a:xfrm>
            <a:off x="-1" y="586855"/>
            <a:ext cx="3900973" cy="3748885"/>
          </a:xfrm>
        </p:spPr>
        <p:txBody>
          <a:bodyPr anchor="b">
            <a:normAutofit/>
          </a:bodyPr>
          <a:lstStyle/>
          <a:p>
            <a:pPr algn="ctr"/>
            <a:r>
              <a:rPr lang="en-US" dirty="0">
                <a:solidFill>
                  <a:srgbClr val="FFFFFF"/>
                </a:solidFill>
              </a:rPr>
              <a:t>The Price of Noncompliance</a:t>
            </a:r>
          </a:p>
        </p:txBody>
      </p:sp>
      <p:sp>
        <p:nvSpPr>
          <p:cNvPr id="3" name="Content Placeholder 2">
            <a:extLst>
              <a:ext uri="{FF2B5EF4-FFF2-40B4-BE49-F238E27FC236}">
                <a16:creationId xmlns:a16="http://schemas.microsoft.com/office/drawing/2014/main" id="{C9E6524B-5411-EE48-A2FD-CE71A5A81385}"/>
              </a:ext>
            </a:extLst>
          </p:cNvPr>
          <p:cNvSpPr>
            <a:spLocks noGrp="1"/>
          </p:cNvSpPr>
          <p:nvPr>
            <p:ph idx="1"/>
          </p:nvPr>
        </p:nvSpPr>
        <p:spPr>
          <a:xfrm>
            <a:off x="4419600" y="10138"/>
            <a:ext cx="7340599" cy="6837724"/>
          </a:xfrm>
        </p:spPr>
        <p:txBody>
          <a:bodyPr anchor="ctr">
            <a:normAutofit/>
          </a:bodyPr>
          <a:lstStyle/>
          <a:p>
            <a:r>
              <a:rPr lang="en-US" dirty="0"/>
              <a:t>The loss of </a:t>
            </a:r>
            <a:r>
              <a:rPr lang="en-US" b="1" dirty="0">
                <a:solidFill>
                  <a:srgbClr val="C00000"/>
                </a:solidFill>
              </a:rPr>
              <a:t>reputation</a:t>
            </a:r>
            <a:r>
              <a:rPr lang="en-US" dirty="0"/>
              <a:t> as a reliable partner.</a:t>
            </a:r>
          </a:p>
          <a:p>
            <a:endParaRPr lang="en-US" dirty="0"/>
          </a:p>
          <a:p>
            <a:r>
              <a:rPr lang="en-US" dirty="0"/>
              <a:t>The </a:t>
            </a:r>
            <a:r>
              <a:rPr lang="en-US" b="1" dirty="0"/>
              <a:t>violation </a:t>
            </a:r>
            <a:r>
              <a:rPr lang="en-US" dirty="0"/>
              <a:t>or </a:t>
            </a:r>
            <a:r>
              <a:rPr lang="en-US" b="1" dirty="0"/>
              <a:t>perceived violation </a:t>
            </a:r>
            <a:r>
              <a:rPr lang="en-US" dirty="0"/>
              <a:t>of an agreement may give rise to specific</a:t>
            </a:r>
            <a:r>
              <a:rPr lang="en-US" dirty="0">
                <a:solidFill>
                  <a:srgbClr val="C00000"/>
                </a:solidFill>
              </a:rPr>
              <a:t>, </a:t>
            </a:r>
            <a:r>
              <a:rPr lang="en-US" b="1" dirty="0">
                <a:solidFill>
                  <a:srgbClr val="C00000"/>
                </a:solidFill>
              </a:rPr>
              <a:t>costly retaliation</a:t>
            </a:r>
            <a:endParaRPr lang="en-US" dirty="0">
              <a:solidFill>
                <a:srgbClr val="C00000"/>
              </a:solidFill>
            </a:endParaRPr>
          </a:p>
          <a:p>
            <a:endParaRPr lang="en-US" dirty="0">
              <a:solidFill>
                <a:schemeClr val="bg1"/>
              </a:solidFill>
            </a:endParaRPr>
          </a:p>
          <a:p>
            <a:r>
              <a:rPr lang="en-US" dirty="0">
                <a:solidFill>
                  <a:schemeClr val="bg1"/>
                </a:solidFill>
              </a:rPr>
              <a:t>Violating an agreement may recast </a:t>
            </a:r>
            <a:r>
              <a:rPr lang="en-US" b="1" dirty="0">
                <a:solidFill>
                  <a:schemeClr val="bg1"/>
                </a:solidFill>
              </a:rPr>
              <a:t>national reputation </a:t>
            </a:r>
            <a:r>
              <a:rPr lang="en-US" dirty="0">
                <a:solidFill>
                  <a:schemeClr val="bg1"/>
                </a:solidFill>
              </a:rPr>
              <a:t>in a still broader and more dramatic way,</a:t>
            </a:r>
          </a:p>
          <a:p>
            <a:pPr lvl="1"/>
            <a:r>
              <a:rPr lang="en-US" sz="2800" dirty="0">
                <a:solidFill>
                  <a:schemeClr val="bg1"/>
                </a:solidFill>
              </a:rPr>
              <a:t>depicting a nation as </a:t>
            </a:r>
            <a:r>
              <a:rPr lang="en-US" sz="2800" b="1" dirty="0">
                <a:solidFill>
                  <a:schemeClr val="bg1"/>
                </a:solidFill>
              </a:rPr>
              <a:t>untrustworthy</a:t>
            </a:r>
            <a:r>
              <a:rPr lang="en-US" sz="2800" dirty="0">
                <a:solidFill>
                  <a:schemeClr val="bg1"/>
                </a:solidFill>
              </a:rPr>
              <a:t> and a </a:t>
            </a:r>
            <a:r>
              <a:rPr lang="en-US" sz="2800" b="1" dirty="0">
                <a:solidFill>
                  <a:schemeClr val="bg1"/>
                </a:solidFill>
              </a:rPr>
              <a:t>deceitful enemy</a:t>
            </a:r>
            <a:endParaRPr lang="en-US" sz="2800" dirty="0">
              <a:solidFill>
                <a:schemeClr val="bg1"/>
              </a:solidFill>
            </a:endParaRPr>
          </a:p>
        </p:txBody>
      </p:sp>
    </p:spTree>
    <p:extLst>
      <p:ext uri="{BB962C8B-B14F-4D97-AF65-F5344CB8AC3E}">
        <p14:creationId xmlns:p14="http://schemas.microsoft.com/office/powerpoint/2010/main" val="1875143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EA227-978E-2F47-A8C9-FF88B182BD5E}"/>
              </a:ext>
            </a:extLst>
          </p:cNvPr>
          <p:cNvSpPr>
            <a:spLocks noGrp="1"/>
          </p:cNvSpPr>
          <p:nvPr>
            <p:ph type="title"/>
          </p:nvPr>
        </p:nvSpPr>
        <p:spPr>
          <a:xfrm>
            <a:off x="-1" y="586855"/>
            <a:ext cx="3900973" cy="3748885"/>
          </a:xfrm>
        </p:spPr>
        <p:txBody>
          <a:bodyPr anchor="b">
            <a:normAutofit/>
          </a:bodyPr>
          <a:lstStyle/>
          <a:p>
            <a:pPr algn="ctr"/>
            <a:r>
              <a:rPr lang="en-US" dirty="0">
                <a:solidFill>
                  <a:srgbClr val="FFFFFF"/>
                </a:solidFill>
              </a:rPr>
              <a:t>The Price of Noncompliance</a:t>
            </a:r>
          </a:p>
        </p:txBody>
      </p:sp>
      <p:sp>
        <p:nvSpPr>
          <p:cNvPr id="3" name="Content Placeholder 2">
            <a:extLst>
              <a:ext uri="{FF2B5EF4-FFF2-40B4-BE49-F238E27FC236}">
                <a16:creationId xmlns:a16="http://schemas.microsoft.com/office/drawing/2014/main" id="{C9E6524B-5411-EE48-A2FD-CE71A5A81385}"/>
              </a:ext>
            </a:extLst>
          </p:cNvPr>
          <p:cNvSpPr>
            <a:spLocks noGrp="1"/>
          </p:cNvSpPr>
          <p:nvPr>
            <p:ph idx="1"/>
          </p:nvPr>
        </p:nvSpPr>
        <p:spPr>
          <a:xfrm>
            <a:off x="4419600" y="10138"/>
            <a:ext cx="7340599" cy="6837724"/>
          </a:xfrm>
        </p:spPr>
        <p:txBody>
          <a:bodyPr anchor="ctr">
            <a:normAutofit/>
          </a:bodyPr>
          <a:lstStyle/>
          <a:p>
            <a:r>
              <a:rPr lang="en-US" dirty="0"/>
              <a:t>The loss of </a:t>
            </a:r>
            <a:r>
              <a:rPr lang="en-US" b="1" dirty="0">
                <a:solidFill>
                  <a:srgbClr val="C00000"/>
                </a:solidFill>
              </a:rPr>
              <a:t>reputation</a:t>
            </a:r>
            <a:r>
              <a:rPr lang="en-US" dirty="0"/>
              <a:t> as a reliable partner.</a:t>
            </a:r>
          </a:p>
          <a:p>
            <a:endParaRPr lang="en-US" dirty="0"/>
          </a:p>
          <a:p>
            <a:r>
              <a:rPr lang="en-US" dirty="0"/>
              <a:t>The </a:t>
            </a:r>
            <a:r>
              <a:rPr lang="en-US" b="1" dirty="0"/>
              <a:t>violation </a:t>
            </a:r>
            <a:r>
              <a:rPr lang="en-US" dirty="0"/>
              <a:t>or </a:t>
            </a:r>
            <a:r>
              <a:rPr lang="en-US" b="1" dirty="0"/>
              <a:t>perceived violation </a:t>
            </a:r>
            <a:r>
              <a:rPr lang="en-US" dirty="0"/>
              <a:t>of an agreement may give rise to specific</a:t>
            </a:r>
            <a:r>
              <a:rPr lang="en-US" dirty="0">
                <a:solidFill>
                  <a:srgbClr val="C00000"/>
                </a:solidFill>
              </a:rPr>
              <a:t>, </a:t>
            </a:r>
            <a:r>
              <a:rPr lang="en-US" b="1" dirty="0">
                <a:solidFill>
                  <a:srgbClr val="C00000"/>
                </a:solidFill>
              </a:rPr>
              <a:t>costly retaliation</a:t>
            </a:r>
            <a:endParaRPr lang="en-US" dirty="0">
              <a:solidFill>
                <a:srgbClr val="C00000"/>
              </a:solidFill>
            </a:endParaRPr>
          </a:p>
          <a:p>
            <a:endParaRPr lang="en-US" dirty="0"/>
          </a:p>
          <a:p>
            <a:r>
              <a:rPr lang="en-US" dirty="0"/>
              <a:t>Violating an agreement may recast </a:t>
            </a:r>
            <a:r>
              <a:rPr lang="en-US" b="1" dirty="0"/>
              <a:t>national reputation </a:t>
            </a:r>
            <a:r>
              <a:rPr lang="en-US" dirty="0"/>
              <a:t>in a still broader and more dramatic way,</a:t>
            </a:r>
          </a:p>
          <a:p>
            <a:pPr lvl="1"/>
            <a:r>
              <a:rPr lang="en-US" sz="2800" dirty="0"/>
              <a:t>depicting a nation as </a:t>
            </a:r>
            <a:r>
              <a:rPr lang="en-US" sz="2800" b="1" dirty="0">
                <a:solidFill>
                  <a:srgbClr val="C00000"/>
                </a:solidFill>
              </a:rPr>
              <a:t>untrustworthy</a:t>
            </a:r>
            <a:r>
              <a:rPr lang="en-US" sz="2800" dirty="0"/>
              <a:t> and a </a:t>
            </a:r>
            <a:r>
              <a:rPr lang="en-US" sz="2800" b="1" dirty="0">
                <a:solidFill>
                  <a:srgbClr val="C00000"/>
                </a:solidFill>
              </a:rPr>
              <a:t>deceitful enemy</a:t>
            </a:r>
            <a:endParaRPr lang="en-US" sz="2800" dirty="0">
              <a:solidFill>
                <a:srgbClr val="C00000"/>
              </a:solidFill>
            </a:endParaRPr>
          </a:p>
        </p:txBody>
      </p:sp>
    </p:spTree>
    <p:extLst>
      <p:ext uri="{BB962C8B-B14F-4D97-AF65-F5344CB8AC3E}">
        <p14:creationId xmlns:p14="http://schemas.microsoft.com/office/powerpoint/2010/main" val="1012478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DD3D38-3F1D-3CCC-558C-E752392C87FE}"/>
              </a:ext>
            </a:extLst>
          </p:cNvPr>
          <p:cNvSpPr>
            <a:spLocks noGrp="1"/>
          </p:cNvSpPr>
          <p:nvPr>
            <p:ph type="title"/>
          </p:nvPr>
        </p:nvSpPr>
        <p:spPr>
          <a:xfrm>
            <a:off x="466722" y="586855"/>
            <a:ext cx="3201366" cy="3387497"/>
          </a:xfrm>
        </p:spPr>
        <p:txBody>
          <a:bodyPr anchor="b">
            <a:normAutofit/>
          </a:bodyPr>
          <a:lstStyle/>
          <a:p>
            <a:pPr algn="ctr"/>
            <a:r>
              <a:rPr lang="en-US" b="1" dirty="0">
                <a:solidFill>
                  <a:srgbClr val="FFFFFF"/>
                </a:solidFill>
              </a:rPr>
              <a:t>Tools to Reach an Agreement</a:t>
            </a:r>
            <a:endParaRPr lang="en-US" dirty="0">
              <a:solidFill>
                <a:srgbClr val="FFFFFF"/>
              </a:solidFill>
            </a:endParaRPr>
          </a:p>
        </p:txBody>
      </p:sp>
      <p:sp>
        <p:nvSpPr>
          <p:cNvPr id="3" name="Content Placeholder 2">
            <a:extLst>
              <a:ext uri="{FF2B5EF4-FFF2-40B4-BE49-F238E27FC236}">
                <a16:creationId xmlns:a16="http://schemas.microsoft.com/office/drawing/2014/main" id="{8455F325-3378-0E17-2580-AC8268C371B0}"/>
              </a:ext>
            </a:extLst>
          </p:cNvPr>
          <p:cNvSpPr>
            <a:spLocks noGrp="1"/>
          </p:cNvSpPr>
          <p:nvPr>
            <p:ph idx="1"/>
          </p:nvPr>
        </p:nvSpPr>
        <p:spPr>
          <a:xfrm>
            <a:off x="4367695" y="10138"/>
            <a:ext cx="7592076" cy="6710702"/>
          </a:xfrm>
        </p:spPr>
        <p:txBody>
          <a:bodyPr anchor="ctr">
            <a:normAutofit/>
          </a:bodyPr>
          <a:lstStyle/>
          <a:p>
            <a:r>
              <a:rPr lang="en-US" altLang="en-US" b="1" dirty="0"/>
              <a:t>Iteration</a:t>
            </a:r>
          </a:p>
          <a:p>
            <a:pPr lvl="1"/>
            <a:r>
              <a:rPr lang="en-US" altLang="en-US" sz="2800" dirty="0"/>
              <a:t>Leveraging cooperation in the future</a:t>
            </a:r>
          </a:p>
          <a:p>
            <a:pPr lvl="1"/>
            <a:endParaRPr lang="en-US" altLang="en-US" sz="2800" dirty="0"/>
          </a:p>
          <a:p>
            <a:r>
              <a:rPr lang="en-US" altLang="en-US" b="1" dirty="0"/>
              <a:t>Issue-linkage</a:t>
            </a:r>
          </a:p>
          <a:p>
            <a:pPr lvl="1"/>
            <a:r>
              <a:rPr lang="en-US" altLang="en-US" sz="2800" dirty="0"/>
              <a:t>Connecting cooperation on one issue with other issues </a:t>
            </a:r>
          </a:p>
          <a:p>
            <a:pPr lvl="1"/>
            <a:endParaRPr lang="en-US" altLang="en-US" sz="2800" dirty="0"/>
          </a:p>
          <a:p>
            <a:r>
              <a:rPr lang="en-US" altLang="en-US" b="1" dirty="0"/>
              <a:t>Coercion</a:t>
            </a:r>
          </a:p>
          <a:p>
            <a:pPr lvl="1"/>
            <a:r>
              <a:rPr lang="en-US" altLang="en-US" sz="2800" dirty="0"/>
              <a:t>Punish states (sanctions)</a:t>
            </a:r>
          </a:p>
        </p:txBody>
      </p:sp>
    </p:spTree>
    <p:extLst>
      <p:ext uri="{BB962C8B-B14F-4D97-AF65-F5344CB8AC3E}">
        <p14:creationId xmlns:p14="http://schemas.microsoft.com/office/powerpoint/2010/main" val="383104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4111-CD4B-5140-BF5D-2205EB70B0CE}"/>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600"/>
              <a:t>Questions?</a:t>
            </a:r>
          </a:p>
        </p:txBody>
      </p:sp>
      <p:pic>
        <p:nvPicPr>
          <p:cNvPr id="4" name="Picture 3" descr="Question mark on green pastel background">
            <a:extLst>
              <a:ext uri="{FF2B5EF4-FFF2-40B4-BE49-F238E27FC236}">
                <a16:creationId xmlns:a16="http://schemas.microsoft.com/office/drawing/2014/main" id="{BDA7D874-D169-46A2-8C55-89258857E6D9}"/>
              </a:ext>
            </a:extLst>
          </p:cNvPr>
          <p:cNvPicPr>
            <a:picLocks noChangeAspect="1"/>
          </p:cNvPicPr>
          <p:nvPr/>
        </p:nvPicPr>
        <p:blipFill rotWithShape="1">
          <a:blip r:embed="rId2"/>
          <a:srcRect l="33228"/>
          <a:stretch/>
        </p:blipFill>
        <p:spPr>
          <a:xfrm>
            <a:off x="20" y="10"/>
            <a:ext cx="6105635" cy="6857990"/>
          </a:xfrm>
          <a:prstGeom prst="rect">
            <a:avLst/>
          </a:prstGeom>
        </p:spPr>
      </p:pic>
      <p:sp>
        <p:nvSpPr>
          <p:cNvPr id="8" name="Rectangle 7">
            <a:extLst>
              <a:ext uri="{FF2B5EF4-FFF2-40B4-BE49-F238E27FC236}">
                <a16:creationId xmlns:a16="http://schemas.microsoft.com/office/drawing/2014/main" id="{A12F8442-361C-42B6-B2D8-B4DA969BE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5655" y="0"/>
            <a:ext cx="12612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8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BDBB7-3CC6-464C-918A-1C8EEDF07174}"/>
              </a:ext>
            </a:extLst>
          </p:cNvPr>
          <p:cNvSpPr>
            <a:spLocks noGrp="1"/>
          </p:cNvSpPr>
          <p:nvPr>
            <p:ph type="title"/>
          </p:nvPr>
        </p:nvSpPr>
        <p:spPr>
          <a:xfrm>
            <a:off x="157655" y="586855"/>
            <a:ext cx="3743318" cy="3638304"/>
          </a:xfrm>
        </p:spPr>
        <p:txBody>
          <a:bodyPr anchor="b">
            <a:normAutofit/>
          </a:bodyPr>
          <a:lstStyle/>
          <a:p>
            <a:pPr algn="ctr"/>
            <a:r>
              <a:rPr lang="en-US" sz="4800" b="1" dirty="0">
                <a:solidFill>
                  <a:srgbClr val="FFFFFF"/>
                </a:solidFill>
              </a:rPr>
              <a:t>What are Informal Agreements?</a:t>
            </a:r>
          </a:p>
        </p:txBody>
      </p:sp>
      <p:sp>
        <p:nvSpPr>
          <p:cNvPr id="3" name="Content Placeholder 2">
            <a:extLst>
              <a:ext uri="{FF2B5EF4-FFF2-40B4-BE49-F238E27FC236}">
                <a16:creationId xmlns:a16="http://schemas.microsoft.com/office/drawing/2014/main" id="{CED82F0D-BF2C-9749-9DA2-E533A81AFF52}"/>
              </a:ext>
            </a:extLst>
          </p:cNvPr>
          <p:cNvSpPr>
            <a:spLocks noGrp="1"/>
          </p:cNvSpPr>
          <p:nvPr>
            <p:ph idx="1"/>
          </p:nvPr>
        </p:nvSpPr>
        <p:spPr>
          <a:xfrm>
            <a:off x="4382814" y="362608"/>
            <a:ext cx="7488619" cy="6148552"/>
          </a:xfrm>
        </p:spPr>
        <p:txBody>
          <a:bodyPr anchor="ctr">
            <a:normAutofit/>
          </a:bodyPr>
          <a:lstStyle/>
          <a:p>
            <a:pPr marL="0" indent="0">
              <a:buNone/>
            </a:pPr>
            <a:endParaRPr lang="en-US" dirty="0"/>
          </a:p>
          <a:p>
            <a:r>
              <a:rPr lang="en-US" dirty="0"/>
              <a:t>Unlike treaties,</a:t>
            </a:r>
            <a:r>
              <a:rPr lang="en-US" dirty="0">
                <a:solidFill>
                  <a:srgbClr val="C00000"/>
                </a:solidFill>
              </a:rPr>
              <a:t>  </a:t>
            </a:r>
            <a:r>
              <a:rPr lang="en-US" b="1" dirty="0">
                <a:solidFill>
                  <a:srgbClr val="C00000"/>
                </a:solidFill>
              </a:rPr>
              <a:t>informal agreements </a:t>
            </a:r>
            <a:r>
              <a:rPr lang="en-US" dirty="0"/>
              <a:t>generally come into effect </a:t>
            </a:r>
            <a:r>
              <a:rPr lang="en-US" b="1" dirty="0">
                <a:solidFill>
                  <a:srgbClr val="C00000"/>
                </a:solidFill>
              </a:rPr>
              <a:t>without ratification </a:t>
            </a:r>
            <a:r>
              <a:rPr lang="en-US" dirty="0"/>
              <a:t>and do </a:t>
            </a:r>
            <a:r>
              <a:rPr lang="en-US" b="1" dirty="0">
                <a:solidFill>
                  <a:srgbClr val="C00000"/>
                </a:solidFill>
              </a:rPr>
              <a:t>not</a:t>
            </a:r>
            <a:r>
              <a:rPr lang="en-US" dirty="0">
                <a:solidFill>
                  <a:srgbClr val="C00000"/>
                </a:solidFill>
              </a:rPr>
              <a:t> </a:t>
            </a:r>
            <a:r>
              <a:rPr lang="en-US" dirty="0"/>
              <a:t>require international publication or registration.</a:t>
            </a:r>
          </a:p>
          <a:p>
            <a:endParaRPr lang="en-US" dirty="0"/>
          </a:p>
          <a:p>
            <a:r>
              <a:rPr lang="en-US" dirty="0"/>
              <a:t>Informal arrangements range from:</a:t>
            </a:r>
          </a:p>
          <a:p>
            <a:pPr lvl="1"/>
            <a:r>
              <a:rPr lang="en-US" sz="2800" dirty="0"/>
              <a:t>Joint declarations</a:t>
            </a:r>
          </a:p>
          <a:p>
            <a:pPr lvl="1"/>
            <a:r>
              <a:rPr lang="en-US" sz="2800" dirty="0"/>
              <a:t>Final communiques</a:t>
            </a:r>
          </a:p>
          <a:p>
            <a:pPr lvl="1"/>
            <a:r>
              <a:rPr lang="en-US" sz="2800" dirty="0"/>
              <a:t>Hidden agreements </a:t>
            </a:r>
          </a:p>
          <a:p>
            <a:pPr lvl="1"/>
            <a:r>
              <a:rPr lang="en-US" sz="2800" dirty="0"/>
              <a:t>Oral agreements</a:t>
            </a:r>
          </a:p>
        </p:txBody>
      </p:sp>
    </p:spTree>
    <p:extLst>
      <p:ext uri="{BB962C8B-B14F-4D97-AF65-F5344CB8AC3E}">
        <p14:creationId xmlns:p14="http://schemas.microsoft.com/office/powerpoint/2010/main" val="381107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500BB-D112-78B7-24F2-FA0752DB314A}"/>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ctr"/>
            <a:r>
              <a:rPr lang="en-US" sz="6600" b="1" i="1" kern="1200" dirty="0">
                <a:solidFill>
                  <a:schemeClr val="tx1"/>
                </a:solidFill>
                <a:effectLst/>
                <a:latin typeface="+mj-lt"/>
                <a:ea typeface="+mj-ea"/>
                <a:cs typeface="+mj-cs"/>
              </a:rPr>
              <a:t>Step 1: The Prompt and Introducing the "Group" </a:t>
            </a:r>
            <a:br>
              <a:rPr lang="en-US" sz="6600" b="1" i="1" kern="1200" dirty="0">
                <a:solidFill>
                  <a:schemeClr val="tx1"/>
                </a:solidFill>
                <a:effectLst/>
                <a:latin typeface="+mj-lt"/>
                <a:ea typeface="+mj-ea"/>
                <a:cs typeface="+mj-cs"/>
              </a:rPr>
            </a:br>
            <a:r>
              <a:rPr lang="en-US" sz="6600" b="1" i="1" kern="1200" dirty="0">
                <a:solidFill>
                  <a:schemeClr val="tx1"/>
                </a:solidFill>
                <a:effectLst/>
                <a:latin typeface="+mj-lt"/>
                <a:ea typeface="+mj-ea"/>
                <a:cs typeface="+mj-cs"/>
              </a:rPr>
              <a:t>(5 Minutes)</a:t>
            </a:r>
            <a:endParaRPr lang="en-US" sz="6600" kern="1200" dirty="0">
              <a:solidFill>
                <a:schemeClr val="tx1"/>
              </a:solidFill>
              <a:latin typeface="+mj-lt"/>
              <a:ea typeface="+mj-ea"/>
              <a:cs typeface="+mj-cs"/>
            </a:endParaRP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91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6DAB-71C9-C945-B574-C52C5D171D8D}"/>
              </a:ext>
            </a:extLst>
          </p:cNvPr>
          <p:cNvSpPr>
            <a:spLocks noGrp="1"/>
          </p:cNvSpPr>
          <p:nvPr>
            <p:ph type="title"/>
          </p:nvPr>
        </p:nvSpPr>
        <p:spPr>
          <a:xfrm>
            <a:off x="838200" y="0"/>
            <a:ext cx="10515600" cy="1325563"/>
          </a:xfrm>
        </p:spPr>
        <p:txBody>
          <a:bodyPr>
            <a:normAutofit/>
          </a:bodyPr>
          <a:lstStyle/>
          <a:p>
            <a:pPr algn="ctr"/>
            <a:r>
              <a:rPr lang="en-US" sz="5400" b="1" i="1" kern="1200" dirty="0">
                <a:solidFill>
                  <a:schemeClr val="tx1"/>
                </a:solidFill>
                <a:effectLst/>
                <a:latin typeface="+mj-lt"/>
                <a:ea typeface="+mj-ea"/>
                <a:cs typeface="+mj-cs"/>
              </a:rPr>
              <a:t>The Prompt</a:t>
            </a:r>
            <a:endParaRPr lang="en-US" sz="5400" b="1" u="sng" dirty="0"/>
          </a:p>
        </p:txBody>
      </p:sp>
      <p:sp>
        <p:nvSpPr>
          <p:cNvPr id="3" name="Content Placeholder 2">
            <a:extLst>
              <a:ext uri="{FF2B5EF4-FFF2-40B4-BE49-F238E27FC236}">
                <a16:creationId xmlns:a16="http://schemas.microsoft.com/office/drawing/2014/main" id="{3144D073-EA53-9C4A-8847-C35DA4AEB6C5}"/>
              </a:ext>
            </a:extLst>
          </p:cNvPr>
          <p:cNvSpPr>
            <a:spLocks noGrp="1"/>
          </p:cNvSpPr>
          <p:nvPr>
            <p:ph idx="1"/>
          </p:nvPr>
        </p:nvSpPr>
        <p:spPr>
          <a:xfrm>
            <a:off x="237181" y="1168681"/>
            <a:ext cx="11717638" cy="5532436"/>
          </a:xfrm>
        </p:spPr>
        <p:txBody>
          <a:bodyPr>
            <a:normAutofit lnSpcReduction="10000"/>
          </a:bodyPr>
          <a:lstStyle/>
          <a:p>
            <a:r>
              <a:rPr lang="en-US" sz="3200" dirty="0"/>
              <a:t>Imagine you and a group of students go out on the town, and everything is going great… </a:t>
            </a:r>
          </a:p>
          <a:p>
            <a:endParaRPr lang="en-US" sz="3200" dirty="0">
              <a:solidFill>
                <a:schemeClr val="bg1"/>
              </a:solidFill>
            </a:endParaRPr>
          </a:p>
          <a:p>
            <a:r>
              <a:rPr lang="en-US" sz="3200" dirty="0">
                <a:solidFill>
                  <a:schemeClr val="bg1"/>
                </a:solidFill>
              </a:rPr>
              <a:t>Until you get to the pub (restaurant, brewery, etc.) that you all really wanted to go to and find out that the </a:t>
            </a:r>
            <a:r>
              <a:rPr lang="en-US" sz="3200" b="1" dirty="0">
                <a:solidFill>
                  <a:schemeClr val="bg1"/>
                </a:solidFill>
                <a:effectLst/>
              </a:rPr>
              <a:t>pub has a $10 cover and only accepts cash. </a:t>
            </a:r>
          </a:p>
          <a:p>
            <a:endParaRPr lang="en-US" sz="3200" b="1" dirty="0">
              <a:solidFill>
                <a:schemeClr val="bg1"/>
              </a:solidFill>
            </a:endParaRPr>
          </a:p>
          <a:p>
            <a:r>
              <a:rPr lang="en-US" sz="3200" dirty="0">
                <a:solidFill>
                  <a:schemeClr val="bg1"/>
                </a:solidFill>
              </a:rPr>
              <a:t>The problem is you are the </a:t>
            </a:r>
            <a:r>
              <a:rPr lang="en-US" sz="3200" b="1" u="sng" dirty="0">
                <a:solidFill>
                  <a:schemeClr val="bg1"/>
                </a:solidFill>
                <a:effectLst/>
              </a:rPr>
              <a:t>only person that brought cash along. </a:t>
            </a:r>
          </a:p>
          <a:p>
            <a:endParaRPr lang="en-US" sz="3200" b="1" u="sng" dirty="0">
              <a:solidFill>
                <a:schemeClr val="bg1"/>
              </a:solidFill>
            </a:endParaRPr>
          </a:p>
          <a:p>
            <a:r>
              <a:rPr lang="en-US" sz="3200" dirty="0">
                <a:solidFill>
                  <a:schemeClr val="bg1"/>
                </a:solidFill>
              </a:rPr>
              <a:t>So, everyone in the group turns to you and asks if you can spot (lend) them a few bucks. </a:t>
            </a:r>
          </a:p>
        </p:txBody>
      </p:sp>
    </p:spTree>
    <p:extLst>
      <p:ext uri="{BB962C8B-B14F-4D97-AF65-F5344CB8AC3E}">
        <p14:creationId xmlns:p14="http://schemas.microsoft.com/office/powerpoint/2010/main" val="323420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6DAB-71C9-C945-B574-C52C5D171D8D}"/>
              </a:ext>
            </a:extLst>
          </p:cNvPr>
          <p:cNvSpPr>
            <a:spLocks noGrp="1"/>
          </p:cNvSpPr>
          <p:nvPr>
            <p:ph type="title"/>
          </p:nvPr>
        </p:nvSpPr>
        <p:spPr>
          <a:xfrm>
            <a:off x="838200" y="0"/>
            <a:ext cx="10515600" cy="1325563"/>
          </a:xfrm>
        </p:spPr>
        <p:txBody>
          <a:bodyPr>
            <a:normAutofit/>
          </a:bodyPr>
          <a:lstStyle/>
          <a:p>
            <a:pPr algn="ctr"/>
            <a:r>
              <a:rPr lang="en-US" sz="5400" b="1" i="1" kern="1200" dirty="0">
                <a:solidFill>
                  <a:schemeClr val="tx1"/>
                </a:solidFill>
                <a:effectLst/>
                <a:latin typeface="+mj-lt"/>
                <a:ea typeface="+mj-ea"/>
                <a:cs typeface="+mj-cs"/>
              </a:rPr>
              <a:t>The Prompt</a:t>
            </a:r>
            <a:endParaRPr lang="en-US" sz="5400" b="1" u="sng" dirty="0"/>
          </a:p>
        </p:txBody>
      </p:sp>
      <p:sp>
        <p:nvSpPr>
          <p:cNvPr id="3" name="Content Placeholder 2">
            <a:extLst>
              <a:ext uri="{FF2B5EF4-FFF2-40B4-BE49-F238E27FC236}">
                <a16:creationId xmlns:a16="http://schemas.microsoft.com/office/drawing/2014/main" id="{3144D073-EA53-9C4A-8847-C35DA4AEB6C5}"/>
              </a:ext>
            </a:extLst>
          </p:cNvPr>
          <p:cNvSpPr>
            <a:spLocks noGrp="1"/>
          </p:cNvSpPr>
          <p:nvPr>
            <p:ph idx="1"/>
          </p:nvPr>
        </p:nvSpPr>
        <p:spPr>
          <a:xfrm>
            <a:off x="237181" y="1168681"/>
            <a:ext cx="11717638" cy="5532436"/>
          </a:xfrm>
        </p:spPr>
        <p:txBody>
          <a:bodyPr>
            <a:normAutofit lnSpcReduction="10000"/>
          </a:bodyPr>
          <a:lstStyle/>
          <a:p>
            <a:r>
              <a:rPr lang="en-US" sz="3200" dirty="0"/>
              <a:t>Imagine you and a group of students go out on the town, and everything is going great… </a:t>
            </a:r>
          </a:p>
          <a:p>
            <a:endParaRPr lang="en-US" sz="3200" dirty="0"/>
          </a:p>
          <a:p>
            <a:r>
              <a:rPr lang="en-US" sz="3200" dirty="0"/>
              <a:t>Until you get to the pub (restaurant, brewery, etc.) that you all really wanted to go to and find out that the</a:t>
            </a:r>
            <a:r>
              <a:rPr lang="en-US" sz="3200" dirty="0">
                <a:solidFill>
                  <a:srgbClr val="C00000"/>
                </a:solidFill>
              </a:rPr>
              <a:t> </a:t>
            </a:r>
            <a:r>
              <a:rPr lang="en-US" sz="3200" b="1" dirty="0">
                <a:solidFill>
                  <a:srgbClr val="C00000"/>
                </a:solidFill>
                <a:effectLst/>
              </a:rPr>
              <a:t>pub has a $10 cover and only accepts cash. </a:t>
            </a:r>
          </a:p>
          <a:p>
            <a:endParaRPr lang="en-US" sz="3200" b="1" dirty="0">
              <a:solidFill>
                <a:schemeClr val="bg1"/>
              </a:solidFill>
            </a:endParaRPr>
          </a:p>
          <a:p>
            <a:r>
              <a:rPr lang="en-US" sz="3200" dirty="0">
                <a:solidFill>
                  <a:schemeClr val="bg1"/>
                </a:solidFill>
              </a:rPr>
              <a:t>The problem is you are the </a:t>
            </a:r>
            <a:r>
              <a:rPr lang="en-US" sz="3200" b="1" u="sng" dirty="0">
                <a:solidFill>
                  <a:schemeClr val="bg1"/>
                </a:solidFill>
                <a:effectLst/>
              </a:rPr>
              <a:t>only person that brought cash along. </a:t>
            </a:r>
          </a:p>
          <a:p>
            <a:endParaRPr lang="en-US" sz="3200" b="1" u="sng" dirty="0">
              <a:solidFill>
                <a:schemeClr val="bg1"/>
              </a:solidFill>
            </a:endParaRPr>
          </a:p>
          <a:p>
            <a:r>
              <a:rPr lang="en-US" sz="3200" dirty="0">
                <a:solidFill>
                  <a:schemeClr val="bg1"/>
                </a:solidFill>
              </a:rPr>
              <a:t>So, everyone in the group turns to you and asks if you can spot (lend) them a few bucks. </a:t>
            </a:r>
          </a:p>
        </p:txBody>
      </p:sp>
    </p:spTree>
    <p:extLst>
      <p:ext uri="{BB962C8B-B14F-4D97-AF65-F5344CB8AC3E}">
        <p14:creationId xmlns:p14="http://schemas.microsoft.com/office/powerpoint/2010/main" val="1822733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8073</TotalTime>
  <Words>5463</Words>
  <Application>Microsoft Macintosh PowerPoint</Application>
  <PresentationFormat>Widescreen</PresentationFormat>
  <Paragraphs>910</Paragraphs>
  <Slides>56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GT America Condensed</vt:lpstr>
      <vt:lpstr>Larsseit</vt:lpstr>
      <vt:lpstr>lemonde-journal</vt:lpstr>
      <vt:lpstr>Office Theme</vt:lpstr>
      <vt:lpstr>Making Agreements with Friends:  Using an Analogy to Teach Informal Agreements and Bargaining in International Relations Courses </vt:lpstr>
      <vt:lpstr>Goals for this Activity </vt:lpstr>
      <vt:lpstr>Goals for this Activity </vt:lpstr>
      <vt:lpstr>Goals for this Activity </vt:lpstr>
      <vt:lpstr>Goals for this Activity </vt:lpstr>
      <vt:lpstr>What are Informal Agreements?</vt:lpstr>
      <vt:lpstr>Step 1: The Prompt and Introducing the "Group"  (5 Minutes)</vt:lpstr>
      <vt:lpstr>The Prompt</vt:lpstr>
      <vt:lpstr>The Prompt</vt:lpstr>
      <vt:lpstr>The Prompt</vt:lpstr>
      <vt:lpstr>The Prompt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Deciding Who to "Spot" (10-15 Minutes)</vt:lpstr>
      <vt:lpstr>PowerPoint Presentation</vt:lpstr>
      <vt:lpstr>PowerPoint Presentation</vt:lpstr>
      <vt:lpstr>Step 3: Bargaining (10-15 Minutes)</vt:lpstr>
      <vt:lpstr>PowerPoint Presentation</vt:lpstr>
      <vt:lpstr>Step 4: The Reveal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to Reach an Agreement</vt:lpstr>
      <vt:lpstr>Step 5: Debrief (5 Minutes)</vt:lpstr>
      <vt:lpstr>PowerPoint Presentation</vt:lpstr>
      <vt:lpstr>What did we learn? </vt:lpstr>
      <vt:lpstr>Reputation</vt:lpstr>
      <vt:lpstr>Reputation</vt:lpstr>
      <vt:lpstr>Reputation</vt:lpstr>
      <vt:lpstr>Reputation</vt:lpstr>
      <vt:lpstr>Reputation</vt:lpstr>
      <vt:lpstr>Reputation</vt:lpstr>
      <vt:lpstr>Reputation</vt:lpstr>
      <vt:lpstr>Reputation</vt:lpstr>
      <vt:lpstr>Informal Agreements: </vt:lpstr>
      <vt:lpstr>The Price of Noncompliance</vt:lpstr>
      <vt:lpstr>The Price of Noncompliance</vt:lpstr>
      <vt:lpstr>The Price of Noncompliance</vt:lpstr>
      <vt:lpstr>Tools to Reach an Agreement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Houser</dc:creator>
  <cp:lastModifiedBy>Zachary Houser</cp:lastModifiedBy>
  <cp:revision>46</cp:revision>
  <dcterms:created xsi:type="dcterms:W3CDTF">2022-02-23T21:21:45Z</dcterms:created>
  <dcterms:modified xsi:type="dcterms:W3CDTF">2024-08-14T05:28:53Z</dcterms:modified>
</cp:coreProperties>
</file>